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notesSlides/notesSlide5.xml" ContentType="application/vnd.openxmlformats-officedocument.presentationml.notesSlide+xml"/>
  <Override PartName="/ppt/charts/chart3.xml" ContentType="application/vnd.openxmlformats-officedocument.drawingml.chart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notesSlides/notesSlide7.xml" ContentType="application/vnd.openxmlformats-officedocument.presentationml.notesSlide+xml"/>
  <Override PartName="/ppt/charts/chart5.xml" ContentType="application/vnd.openxmlformats-officedocument.drawingml.chart+xml"/>
  <Override PartName="/ppt/notesSlides/notesSlide8.xml" ContentType="application/vnd.openxmlformats-officedocument.presentationml.notesSlide+xml"/>
  <Override PartName="/ppt/charts/chart6.xml" ContentType="application/vnd.openxmlformats-officedocument.drawingml.chart+xml"/>
  <Override PartName="/ppt/notesSlides/notesSlide9.xml" ContentType="application/vnd.openxmlformats-officedocument.presentationml.notesSlide+xml"/>
  <Override PartName="/ppt/charts/chart7.xml" ContentType="application/vnd.openxmlformats-officedocument.drawingml.chart+xml"/>
  <Override PartName="/ppt/notesSlides/notesSlide10.xml" ContentType="application/vnd.openxmlformats-officedocument.presentationml.notesSlide+xml"/>
  <Override PartName="/ppt/charts/chart8.xml" ContentType="application/vnd.openxmlformats-officedocument.drawingml.chart+xml"/>
  <Override PartName="/ppt/notesSlides/notesSlide11.xml" ContentType="application/vnd.openxmlformats-officedocument.presentationml.notesSlide+xml"/>
  <Override PartName="/ppt/charts/chart9.xml" ContentType="application/vnd.openxmlformats-officedocument.drawingml.chart+xml"/>
  <Override PartName="/ppt/notesSlides/notesSlide12.xml" ContentType="application/vnd.openxmlformats-officedocument.presentationml.notesSlide+xml"/>
  <Override PartName="/ppt/charts/chart10.xml" ContentType="application/vnd.openxmlformats-officedocument.drawingml.chart+xml"/>
  <Override PartName="/ppt/notesSlides/notesSlide13.xml" ContentType="application/vnd.openxmlformats-officedocument.presentationml.notesSlide+xml"/>
  <Override PartName="/ppt/charts/chart11.xml" ContentType="application/vnd.openxmlformats-officedocument.drawingml.chart+xml"/>
  <Override PartName="/ppt/notesSlides/notesSlide14.xml" ContentType="application/vnd.openxmlformats-officedocument.presentationml.notesSlide+xml"/>
  <Override PartName="/ppt/charts/chart12.xml" ContentType="application/vnd.openxmlformats-officedocument.drawingml.chart+xml"/>
  <Override PartName="/ppt/notesSlides/notesSlide15.xml" ContentType="application/vnd.openxmlformats-officedocument.presentationml.notesSlide+xml"/>
  <Override PartName="/ppt/charts/chart13.xml" ContentType="application/vnd.openxmlformats-officedocument.drawingml.chart+xml"/>
  <Override PartName="/ppt/notesSlides/notesSlide16.xml" ContentType="application/vnd.openxmlformats-officedocument.presentationml.notesSlide+xml"/>
  <Override PartName="/ppt/charts/chart14.xml" ContentType="application/vnd.openxmlformats-officedocument.drawingml.chart+xml"/>
  <Override PartName="/ppt/notesSlides/notesSlide17.xml" ContentType="application/vnd.openxmlformats-officedocument.presentationml.notesSlide+xml"/>
  <Override PartName="/ppt/charts/chart15.xml" ContentType="application/vnd.openxmlformats-officedocument.drawingml.chart+xml"/>
  <Override PartName="/ppt/notesSlides/notesSlide18.xml" ContentType="application/vnd.openxmlformats-officedocument.presentationml.notesSlide+xml"/>
  <Override PartName="/ppt/charts/chart16.xml" ContentType="application/vnd.openxmlformats-officedocument.drawingml.chart+xml"/>
  <Override PartName="/ppt/notesSlides/notesSlide19.xml" ContentType="application/vnd.openxmlformats-officedocument.presentationml.notesSlide+xml"/>
  <Override PartName="/ppt/charts/chart17.xml" ContentType="application/vnd.openxmlformats-officedocument.drawingml.chart+xml"/>
  <Override PartName="/ppt/notesSlides/notesSlide20.xml" ContentType="application/vnd.openxmlformats-officedocument.presentationml.notesSlide+xml"/>
  <Override PartName="/ppt/charts/chart18.xml" ContentType="application/vnd.openxmlformats-officedocument.drawingml.chart+xml"/>
  <Override PartName="/ppt/notesSlides/notesSlide21.xml" ContentType="application/vnd.openxmlformats-officedocument.presentationml.notesSlide+xml"/>
  <Override PartName="/ppt/charts/chart19.xml" ContentType="application/vnd.openxmlformats-officedocument.drawingml.chart+xml"/>
  <Override PartName="/ppt/notesSlides/notesSlide22.xml" ContentType="application/vnd.openxmlformats-officedocument.presentationml.notesSlide+xml"/>
  <Override PartName="/ppt/charts/chart20.xml" ContentType="application/vnd.openxmlformats-officedocument.drawingml.chart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charts/chart21.xml" ContentType="application/vnd.openxmlformats-officedocument.drawingml.chart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charts/chart22.xml" ContentType="application/vnd.openxmlformats-officedocument.drawingml.chart+xml"/>
  <Override PartName="/ppt/notesSlides/notesSlide27.xml" ContentType="application/vnd.openxmlformats-officedocument.presentationml.notesSlide+xml"/>
  <Override PartName="/ppt/charts/chart23.xml" ContentType="application/vnd.openxmlformats-officedocument.drawingml.chart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charts/chart24.xml" ContentType="application/vnd.openxmlformats-officedocument.drawingml.chart+xml"/>
  <Override PartName="/ppt/notesSlides/notesSlide33.xml" ContentType="application/vnd.openxmlformats-officedocument.presentationml.notesSlide+xml"/>
  <Override PartName="/ppt/charts/chart25.xml" ContentType="application/vnd.openxmlformats-officedocument.drawingml.chart+xml"/>
  <Override PartName="/ppt/notesSlides/notesSlide34.xml" ContentType="application/vnd.openxmlformats-officedocument.presentationml.notesSlide+xml"/>
  <Override PartName="/ppt/charts/chart26.xml" ContentType="application/vnd.openxmlformats-officedocument.drawingml.chart+xml"/>
  <Override PartName="/ppt/notesSlides/notesSlide35.xml" ContentType="application/vnd.openxmlformats-officedocument.presentationml.notesSlide+xml"/>
  <Override PartName="/ppt/charts/chart27.xml" ContentType="application/vnd.openxmlformats-officedocument.drawingml.chart+xml"/>
  <Override PartName="/ppt/notesSlides/notesSlide36.xml" ContentType="application/vnd.openxmlformats-officedocument.presentationml.notesSlide+xml"/>
  <Override PartName="/ppt/charts/chart28.xml" ContentType="application/vnd.openxmlformats-officedocument.drawingml.chart+xml"/>
  <Override PartName="/ppt/notesSlides/notesSlide37.xml" ContentType="application/vnd.openxmlformats-officedocument.presentationml.notesSlide+xml"/>
  <Override PartName="/ppt/charts/chart29.xml" ContentType="application/vnd.openxmlformats-officedocument.drawingml.chart+xml"/>
  <Override PartName="/ppt/notesSlides/notesSlide38.xml" ContentType="application/vnd.openxmlformats-officedocument.presentationml.notesSlide+xml"/>
  <Override PartName="/ppt/charts/chart30.xml" ContentType="application/vnd.openxmlformats-officedocument.drawingml.chart+xml"/>
  <Override PartName="/ppt/notesSlides/notesSlide39.xml" ContentType="application/vnd.openxmlformats-officedocument.presentationml.notesSlide+xml"/>
  <Override PartName="/ppt/charts/chart31.xml" ContentType="application/vnd.openxmlformats-officedocument.drawingml.chart+xml"/>
  <Override PartName="/ppt/notesSlides/notesSlide40.xml" ContentType="application/vnd.openxmlformats-officedocument.presentationml.notesSlide+xml"/>
  <Override PartName="/ppt/charts/chart32.xml" ContentType="application/vnd.openxmlformats-officedocument.drawingml.chart+xml"/>
  <Override PartName="/ppt/notesSlides/notesSlide41.xml" ContentType="application/vnd.openxmlformats-officedocument.presentationml.notesSlide+xml"/>
  <Override PartName="/ppt/charts/chart33.xml" ContentType="application/vnd.openxmlformats-officedocument.drawingml.chart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0"/>
  </p:notesMasterIdLst>
  <p:sldIdLst>
    <p:sldId id="261" r:id="rId2"/>
    <p:sldId id="367" r:id="rId3"/>
    <p:sldId id="415" r:id="rId4"/>
    <p:sldId id="438" r:id="rId5"/>
    <p:sldId id="475" r:id="rId6"/>
    <p:sldId id="439" r:id="rId7"/>
    <p:sldId id="409" r:id="rId8"/>
    <p:sldId id="418" r:id="rId9"/>
    <p:sldId id="421" r:id="rId10"/>
    <p:sldId id="440" r:id="rId11"/>
    <p:sldId id="441" r:id="rId12"/>
    <p:sldId id="442" r:id="rId13"/>
    <p:sldId id="443" r:id="rId14"/>
    <p:sldId id="444" r:id="rId15"/>
    <p:sldId id="445" r:id="rId16"/>
    <p:sldId id="446" r:id="rId17"/>
    <p:sldId id="447" r:id="rId18"/>
    <p:sldId id="448" r:id="rId19"/>
    <p:sldId id="449" r:id="rId20"/>
    <p:sldId id="450" r:id="rId21"/>
    <p:sldId id="451" r:id="rId22"/>
    <p:sldId id="452" r:id="rId23"/>
    <p:sldId id="453" r:id="rId24"/>
    <p:sldId id="454" r:id="rId25"/>
    <p:sldId id="455" r:id="rId26"/>
    <p:sldId id="456" r:id="rId27"/>
    <p:sldId id="457" r:id="rId28"/>
    <p:sldId id="458" r:id="rId29"/>
    <p:sldId id="459" r:id="rId30"/>
    <p:sldId id="425" r:id="rId31"/>
    <p:sldId id="423" r:id="rId32"/>
    <p:sldId id="422" r:id="rId33"/>
    <p:sldId id="424" r:id="rId34"/>
    <p:sldId id="476" r:id="rId35"/>
    <p:sldId id="460" r:id="rId36"/>
    <p:sldId id="461" r:id="rId37"/>
    <p:sldId id="462" r:id="rId38"/>
    <p:sldId id="463" r:id="rId39"/>
    <p:sldId id="464" r:id="rId40"/>
    <p:sldId id="465" r:id="rId41"/>
    <p:sldId id="466" r:id="rId42"/>
    <p:sldId id="467" r:id="rId43"/>
    <p:sldId id="468" r:id="rId44"/>
    <p:sldId id="469" r:id="rId45"/>
    <p:sldId id="470" r:id="rId46"/>
    <p:sldId id="471" r:id="rId47"/>
    <p:sldId id="472" r:id="rId48"/>
    <p:sldId id="473" r:id="rId49"/>
  </p:sldIdLst>
  <p:sldSz cx="9144000" cy="5143500" type="screen16x9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276C8"/>
    <a:srgbClr val="CC0066"/>
    <a:srgbClr val="23538D"/>
    <a:srgbClr val="24538C"/>
    <a:srgbClr val="1B3F6B"/>
    <a:srgbClr val="153153"/>
    <a:srgbClr val="FF6600"/>
    <a:srgbClr val="101820"/>
    <a:srgbClr val="84BD00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D27102A9-8310-4765-A935-A1911B00CA55}" styleName="Светлый стиль 1 -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72" autoAdjust="0"/>
    <p:restoredTop sz="94660"/>
  </p:normalViewPr>
  <p:slideViewPr>
    <p:cSldViewPr>
      <p:cViewPr varScale="1">
        <p:scale>
          <a:sx n="93" d="100"/>
          <a:sy n="93" d="100"/>
        </p:scale>
        <p:origin x="690" y="8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7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8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9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0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1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2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3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4.xlsx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5.xlsx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6.xlsx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7.xlsx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8.xlsx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9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0.xlsx"/></Relationships>
</file>

<file path=ppt/charts/_rels/chart3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1.xlsx"/></Relationships>
</file>

<file path=ppt/charts/_rels/chart3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2.xlsx"/></Relationships>
</file>

<file path=ppt/charts/_rels/chart3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7152311714973799"/>
          <c:y val="3.8631969240435202E-2"/>
          <c:w val="0.47808087833746199"/>
          <c:h val="0.9227360615191300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3276C8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Являюсь студентом в настоящее время</c:v>
                </c:pt>
                <c:pt idx="1">
                  <c:v>Являюсь выпускником ВУЗа 2012, 2013 или 2014 гг</c:v>
                </c:pt>
              </c:strCache>
            </c:strRef>
          </c:cat>
          <c:val>
            <c:numRef>
              <c:f>Лист1!$B$2:$B$3</c:f>
              <c:numCache>
                <c:formatCode>####%</c:formatCode>
                <c:ptCount val="2"/>
                <c:pt idx="0">
                  <c:v>0.44615384615384601</c:v>
                </c:pt>
                <c:pt idx="1">
                  <c:v>0.55384615384615399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5A8-421C-83E4-0018583EE27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203197096"/>
        <c:axId val="203196704"/>
      </c:barChart>
      <c:catAx>
        <c:axId val="203197096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crossAx val="203196704"/>
        <c:crosses val="autoZero"/>
        <c:auto val="1"/>
        <c:lblAlgn val="ctr"/>
        <c:lblOffset val="100"/>
        <c:noMultiLvlLbl val="0"/>
      </c:catAx>
      <c:valAx>
        <c:axId val="203196704"/>
        <c:scaling>
          <c:orientation val="minMax"/>
        </c:scaling>
        <c:delete val="1"/>
        <c:axPos val="b"/>
        <c:numFmt formatCode="####%" sourceLinked="1"/>
        <c:majorTickMark val="out"/>
        <c:minorTickMark val="none"/>
        <c:tickLblPos val="none"/>
        <c:crossAx val="20319709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600"/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9746066658322502"/>
          <c:y val="6.9963230206390295E-2"/>
          <c:w val="0.50253933341677504"/>
          <c:h val="0.8600735395872189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%</c:v>
                </c:pt>
              </c:strCache>
            </c:strRef>
          </c:tx>
          <c:spPr>
            <a:solidFill>
              <a:srgbClr val="3276C8"/>
            </a:solidFill>
          </c:spPr>
          <c:invertIfNegative val="0"/>
          <c:dPt>
            <c:idx val="9"/>
            <c:invertIfNegative val="0"/>
            <c:bubble3D val="0"/>
            <c:spPr>
              <a:solidFill>
                <a:schemeClr val="tx2">
                  <a:lumMod val="5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9D7D-4BC4-A47B-9852F9CBF8AD}"/>
              </c:ext>
            </c:extLst>
          </c:dPt>
          <c:dPt>
            <c:idx val="11"/>
            <c:invertIfNegative val="0"/>
            <c:bubble3D val="0"/>
            <c:spPr>
              <a:solidFill>
                <a:schemeClr val="accent1">
                  <a:lumMod val="5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9D7D-4BC4-A47B-9852F9CBF8AD}"/>
              </c:ext>
            </c:extLst>
          </c:dPt>
          <c:dPt>
            <c:idx val="12"/>
            <c:invertIfNegative val="0"/>
            <c:bubble3D val="0"/>
            <c:spPr>
              <a:solidFill>
                <a:schemeClr val="accent1">
                  <a:lumMod val="5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9D7D-4BC4-A47B-9852F9CBF8AD}"/>
              </c:ext>
            </c:extLst>
          </c:dPt>
          <c:dPt>
            <c:idx val="13"/>
            <c:invertIfNegative val="0"/>
            <c:bubble3D val="0"/>
            <c:spPr>
              <a:solidFill>
                <a:schemeClr val="tx2">
                  <a:lumMod val="5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9D7D-4BC4-A47B-9852F9CBF8A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Лист1!$A$2:$A$9</c:f>
              <c:strCache>
                <c:ptCount val="8"/>
                <c:pt idx="0">
                  <c:v>Затрудняюсь ответить</c:v>
                </c:pt>
                <c:pt idx="1">
                  <c:v>Считаю это движение вредным и деструктивным</c:v>
                </c:pt>
                <c:pt idx="2">
                  <c:v>Не одобряю эти цели, но студенты имеют право быть услышанными</c:v>
                </c:pt>
                <c:pt idx="3">
                  <c:v>Меня все это совершенно не интересует</c:v>
                </c:pt>
                <c:pt idx="4">
                  <c:v>Цели движения не стоят того, чтобы рисковать ради них</c:v>
                </c:pt>
                <c:pt idx="5">
                  <c:v>Одобряю его цели, но не готов(а) рисковать ради этих целей</c:v>
                </c:pt>
                <c:pt idx="6">
                  <c:v>Одобряю его цели и действия, готов участвовать в этом движении</c:v>
                </c:pt>
                <c:pt idx="7">
                  <c:v>Одобряю цели и уже подписал обращение</c:v>
                </c:pt>
              </c:strCache>
            </c:strRef>
          </c:cat>
          <c:val>
            <c:numRef>
              <c:f>Лист1!$B$2:$B$9</c:f>
              <c:numCache>
                <c:formatCode>####%</c:formatCode>
                <c:ptCount val="8"/>
                <c:pt idx="0">
                  <c:v>0.20192307692307701</c:v>
                </c:pt>
                <c:pt idx="1">
                  <c:v>4.80769230769231E-2</c:v>
                </c:pt>
                <c:pt idx="2">
                  <c:v>0.125</c:v>
                </c:pt>
                <c:pt idx="3">
                  <c:v>0.125</c:v>
                </c:pt>
                <c:pt idx="4">
                  <c:v>1.9230769230769201E-2</c:v>
                </c:pt>
                <c:pt idx="5">
                  <c:v>0.25961538461538503</c:v>
                </c:pt>
                <c:pt idx="6">
                  <c:v>0.125</c:v>
                </c:pt>
                <c:pt idx="7">
                  <c:v>9.6153846153846201E-2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9D7D-4BC4-A47B-9852F9CBF8A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203538432"/>
        <c:axId val="203535296"/>
      </c:barChart>
      <c:catAx>
        <c:axId val="203538432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200" b="0"/>
            </a:pPr>
            <a:endParaRPr lang="ru-RU"/>
          </a:p>
        </c:txPr>
        <c:crossAx val="203535296"/>
        <c:crosses val="autoZero"/>
        <c:auto val="1"/>
        <c:lblAlgn val="ctr"/>
        <c:lblOffset val="100"/>
        <c:noMultiLvlLbl val="0"/>
      </c:catAx>
      <c:valAx>
        <c:axId val="203535296"/>
        <c:scaling>
          <c:orientation val="minMax"/>
        </c:scaling>
        <c:delete val="1"/>
        <c:axPos val="b"/>
        <c:numFmt formatCode="####%" sourceLinked="1"/>
        <c:majorTickMark val="out"/>
        <c:minorTickMark val="none"/>
        <c:tickLblPos val="none"/>
        <c:crossAx val="20353843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600"/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9"/>
    </mc:Choice>
    <mc:Fallback>
      <c:style val="19"/>
    </mc:Fallback>
  </mc:AlternateContent>
  <c:chart>
    <c:autoTitleDeleted val="1"/>
    <c:plotArea>
      <c:layout>
        <c:manualLayout>
          <c:layoutTarget val="inner"/>
          <c:xMode val="edge"/>
          <c:yMode val="edge"/>
          <c:x val="7.7739501312336007E-2"/>
          <c:y val="0.28437499999999999"/>
          <c:w val="0.84069800995562904"/>
          <c:h val="0.51244808070866099"/>
        </c:manualLayout>
      </c:layout>
      <c:area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Lbls>
            <c:dLbl>
              <c:idx val="0"/>
              <c:layout>
                <c:manualLayout>
                  <c:x val="3.4929378544960102E-2"/>
                  <c:y val="-6.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4400-455F-B8B6-406BFFA4D352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9.3647411841162199E-3"/>
                  <c:y val="-0.11562549212598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4400-455F-B8B6-406BFFA4D352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3.5879740009222201E-3"/>
                  <c:y val="-0.1343749999999999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4400-455F-B8B6-406BFFA4D352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3.5898174539112197E-2"/>
                  <c:y val="-1.56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4400-455F-B8B6-406BFFA4D352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4.4599131386423303E-2"/>
                  <c:y val="-2.18749999999999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4400-455F-B8B6-406BFFA4D352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Да, есть</c:v>
                </c:pt>
                <c:pt idx="1">
                  <c:v>Нечего не слышал(а) о таком или аналогичном движении</c:v>
                </c:pt>
                <c:pt idx="2">
                  <c:v>Нет</c:v>
                </c:pt>
                <c:pt idx="3">
                  <c:v>Затрудняюсь ответить</c:v>
                </c:pt>
              </c:strCache>
            </c:strRef>
          </c:cat>
          <c:val>
            <c:numRef>
              <c:f>Лист1!$B$2:$B$5</c:f>
              <c:numCache>
                <c:formatCode>####%</c:formatCode>
                <c:ptCount val="4"/>
                <c:pt idx="0">
                  <c:v>0.21153846153846201</c:v>
                </c:pt>
                <c:pt idx="1">
                  <c:v>0.32692307692307698</c:v>
                </c:pt>
                <c:pt idx="2">
                  <c:v>0.36538461538461597</c:v>
                </c:pt>
                <c:pt idx="3">
                  <c:v>9.6153846153846201E-2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4400-455F-B8B6-406BFFA4D35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axId val="203540784"/>
        <c:axId val="203542352"/>
      </c:areaChart>
      <c:catAx>
        <c:axId val="20354078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203542352"/>
        <c:crosses val="autoZero"/>
        <c:auto val="1"/>
        <c:lblAlgn val="ctr"/>
        <c:lblOffset val="100"/>
        <c:noMultiLvlLbl val="0"/>
      </c:catAx>
      <c:valAx>
        <c:axId val="203542352"/>
        <c:scaling>
          <c:orientation val="minMax"/>
        </c:scaling>
        <c:delete val="1"/>
        <c:axPos val="l"/>
        <c:numFmt formatCode="####%" sourceLinked="1"/>
        <c:majorTickMark val="none"/>
        <c:minorTickMark val="none"/>
        <c:tickLblPos val="none"/>
        <c:crossAx val="203540784"/>
        <c:crosses val="autoZero"/>
        <c:crossBetween val="midCat"/>
      </c:valAx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9746066658322602"/>
          <c:y val="6.9963230206390406E-2"/>
          <c:w val="0.50253933341677504"/>
          <c:h val="0.8600735395872189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%</c:v>
                </c:pt>
              </c:strCache>
            </c:strRef>
          </c:tx>
          <c:spPr>
            <a:solidFill>
              <a:srgbClr val="3276C8"/>
            </a:solidFill>
          </c:spPr>
          <c:invertIfNegative val="0"/>
          <c:dPt>
            <c:idx val="9"/>
            <c:invertIfNegative val="0"/>
            <c:bubble3D val="0"/>
            <c:spPr>
              <a:solidFill>
                <a:schemeClr val="tx2">
                  <a:lumMod val="5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2E29-4C70-B7E5-93FD5EC6E8A4}"/>
              </c:ext>
            </c:extLst>
          </c:dPt>
          <c:dPt>
            <c:idx val="11"/>
            <c:invertIfNegative val="0"/>
            <c:bubble3D val="0"/>
            <c:spPr>
              <a:solidFill>
                <a:schemeClr val="accent1">
                  <a:lumMod val="5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2E29-4C70-B7E5-93FD5EC6E8A4}"/>
              </c:ext>
            </c:extLst>
          </c:dPt>
          <c:dPt>
            <c:idx val="12"/>
            <c:invertIfNegative val="0"/>
            <c:bubble3D val="0"/>
            <c:spPr>
              <a:solidFill>
                <a:schemeClr val="accent1">
                  <a:lumMod val="5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2E29-4C70-B7E5-93FD5EC6E8A4}"/>
              </c:ext>
            </c:extLst>
          </c:dPt>
          <c:dPt>
            <c:idx val="13"/>
            <c:invertIfNegative val="0"/>
            <c:bubble3D val="0"/>
            <c:spPr>
              <a:solidFill>
                <a:schemeClr val="tx2">
                  <a:lumMod val="5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2E29-4C70-B7E5-93FD5EC6E8A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Затрудняюсь ответить</c:v>
                </c:pt>
                <c:pt idx="1">
                  <c:v>Другое</c:v>
                </c:pt>
                <c:pt idx="2">
                  <c:v>Могут отдать под суд, подвергнуть административному аресту ( «сутки»</c:v>
                </c:pt>
                <c:pt idx="3">
                  <c:v>Могут дать взыскани</c:v>
                </c:pt>
                <c:pt idx="4">
                  <c:v>Могут отчислить из ВУЗа</c:v>
                </c:pt>
                <c:pt idx="5">
                  <c:v>Могут завалить на сессии, лишить общежития, стипендии</c:v>
                </c:pt>
              </c:strCache>
            </c:strRef>
          </c:cat>
          <c:val>
            <c:numRef>
              <c:f>Лист1!$B$2:$B$7</c:f>
              <c:numCache>
                <c:formatCode>####%</c:formatCode>
                <c:ptCount val="6"/>
                <c:pt idx="0">
                  <c:v>6.7307692307692304E-2</c:v>
                </c:pt>
                <c:pt idx="1">
                  <c:v>2.8846153846153799E-2</c:v>
                </c:pt>
                <c:pt idx="2">
                  <c:v>0.105769230769231</c:v>
                </c:pt>
                <c:pt idx="3">
                  <c:v>0.15384615384615399</c:v>
                </c:pt>
                <c:pt idx="4">
                  <c:v>0.40384615384615402</c:v>
                </c:pt>
                <c:pt idx="5">
                  <c:v>0.47115384615384598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2E29-4C70-B7E5-93FD5EC6E8A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203536864"/>
        <c:axId val="203535688"/>
      </c:barChart>
      <c:catAx>
        <c:axId val="203536864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200" b="0"/>
            </a:pPr>
            <a:endParaRPr lang="ru-RU"/>
          </a:p>
        </c:txPr>
        <c:crossAx val="203535688"/>
        <c:crosses val="autoZero"/>
        <c:auto val="1"/>
        <c:lblAlgn val="ctr"/>
        <c:lblOffset val="100"/>
        <c:noMultiLvlLbl val="0"/>
      </c:catAx>
      <c:valAx>
        <c:axId val="203535688"/>
        <c:scaling>
          <c:orientation val="minMax"/>
        </c:scaling>
        <c:delete val="1"/>
        <c:axPos val="b"/>
        <c:numFmt formatCode="####%" sourceLinked="1"/>
        <c:majorTickMark val="out"/>
        <c:minorTickMark val="none"/>
        <c:tickLblPos val="none"/>
        <c:crossAx val="20353686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600"/>
      </a:pPr>
      <a:endParaRPr lang="ru-RU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9"/>
    </mc:Choice>
    <mc:Fallback>
      <c:style val="19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6932544655973"/>
          <c:y val="0.32142445388667501"/>
          <c:w val="0.78222653050358804"/>
          <c:h val="0.47536253833431502"/>
        </c:manualLayout>
      </c:layout>
      <c:area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Lbls>
            <c:dLbl>
              <c:idx val="0"/>
              <c:layout>
                <c:manualLayout>
                  <c:x val="3.4337384341759501E-2"/>
                  <c:y val="-6.250000000000000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A392-4168-B129-9FB11F26B452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8.4839840975272404E-5"/>
                  <c:y val="-3.295598183011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A392-4168-B129-9FB11F26B452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3.1862027374594498E-3"/>
                  <c:y val="-0.1640032658845030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A392-4168-B129-9FB11F26B452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2.6533433354995799E-2"/>
                  <c:y val="-2.18749999999999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A392-4168-B129-9FB11F26B452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Да, известны такие факты</c:v>
                </c:pt>
                <c:pt idx="1">
                  <c:v>Слышал(а) о таких фактах, но сам(а) с ними не сталкивался(-ась)</c:v>
                </c:pt>
                <c:pt idx="2">
                  <c:v>Нет, ничего не знаю о таких фактах</c:v>
                </c:pt>
                <c:pt idx="3">
                  <c:v>Затрудняюсь ответить</c:v>
                </c:pt>
              </c:strCache>
            </c:strRef>
          </c:cat>
          <c:val>
            <c:numRef>
              <c:f>Лист1!$B$2:$B$5</c:f>
              <c:numCache>
                <c:formatCode>####%</c:formatCode>
                <c:ptCount val="4"/>
                <c:pt idx="0">
                  <c:v>7.69230769230769E-2</c:v>
                </c:pt>
                <c:pt idx="1">
                  <c:v>0.240384615384615</c:v>
                </c:pt>
                <c:pt idx="2">
                  <c:v>0.63461538461538503</c:v>
                </c:pt>
                <c:pt idx="3">
                  <c:v>4.80769230769231E-2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A392-4168-B129-9FB11F26B45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axId val="203537256"/>
        <c:axId val="203538040"/>
      </c:areaChart>
      <c:catAx>
        <c:axId val="20353725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203538040"/>
        <c:crosses val="autoZero"/>
        <c:auto val="1"/>
        <c:lblAlgn val="ctr"/>
        <c:lblOffset val="100"/>
        <c:noMultiLvlLbl val="0"/>
      </c:catAx>
      <c:valAx>
        <c:axId val="203538040"/>
        <c:scaling>
          <c:orientation val="minMax"/>
        </c:scaling>
        <c:delete val="1"/>
        <c:axPos val="l"/>
        <c:numFmt formatCode="####%" sourceLinked="1"/>
        <c:majorTickMark val="none"/>
        <c:minorTickMark val="none"/>
        <c:tickLblPos val="none"/>
        <c:crossAx val="203537256"/>
        <c:crosses val="autoZero"/>
        <c:crossBetween val="midCat"/>
      </c:valAx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4283304804874202"/>
          <c:y val="6.9963230206390406E-2"/>
          <c:w val="0.51823853617404303"/>
          <c:h val="0.8600735395872189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%</c:v>
                </c:pt>
              </c:strCache>
            </c:strRef>
          </c:tx>
          <c:spPr>
            <a:solidFill>
              <a:srgbClr val="3276C8"/>
            </a:solidFill>
          </c:spPr>
          <c:invertIfNegative val="0"/>
          <c:dPt>
            <c:idx val="9"/>
            <c:invertIfNegative val="0"/>
            <c:bubble3D val="0"/>
            <c:spPr>
              <a:solidFill>
                <a:schemeClr val="tx2">
                  <a:lumMod val="5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AB46-45FA-8AAA-23DC37164D80}"/>
              </c:ext>
            </c:extLst>
          </c:dPt>
          <c:dPt>
            <c:idx val="11"/>
            <c:invertIfNegative val="0"/>
            <c:bubble3D val="0"/>
            <c:spPr>
              <a:solidFill>
                <a:schemeClr val="accent1">
                  <a:lumMod val="5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AB46-45FA-8AAA-23DC37164D80}"/>
              </c:ext>
            </c:extLst>
          </c:dPt>
          <c:dPt>
            <c:idx val="12"/>
            <c:invertIfNegative val="0"/>
            <c:bubble3D val="0"/>
            <c:spPr>
              <a:solidFill>
                <a:schemeClr val="accent1">
                  <a:lumMod val="5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AB46-45FA-8AAA-23DC37164D80}"/>
              </c:ext>
            </c:extLst>
          </c:dPt>
          <c:dPt>
            <c:idx val="13"/>
            <c:invertIfNegative val="0"/>
            <c:bubble3D val="0"/>
            <c:spPr>
              <a:solidFill>
                <a:schemeClr val="tx2">
                  <a:lumMod val="5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AB46-45FA-8AAA-23DC37164D8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Затрудняюсь ответить</c:v>
                </c:pt>
                <c:pt idx="1">
                  <c:v>Другое</c:v>
                </c:pt>
                <c:pt idx="2">
                  <c:v>Нет, никто на нас не оказывал давления</c:v>
                </c:pt>
                <c:pt idx="3">
                  <c:v>Да, нас предупреждали, чтобы мы не подписывали никаких обращений </c:v>
                </c:pt>
                <c:pt idx="4">
                  <c:v>Да, нам угрожали наказаниями за участие в этом движении</c:v>
                </c:pt>
              </c:strCache>
            </c:strRef>
          </c:cat>
          <c:val>
            <c:numRef>
              <c:f>Лист1!$B$2:$B$6</c:f>
              <c:numCache>
                <c:formatCode>####%</c:formatCode>
                <c:ptCount val="5"/>
                <c:pt idx="0">
                  <c:v>0.15384615384615399</c:v>
                </c:pt>
                <c:pt idx="1">
                  <c:v>2.8846153846153799E-2</c:v>
                </c:pt>
                <c:pt idx="2">
                  <c:v>0.54807692307692302</c:v>
                </c:pt>
                <c:pt idx="3">
                  <c:v>0.230769230769231</c:v>
                </c:pt>
                <c:pt idx="4">
                  <c:v>3.8461538461538498E-2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AB46-45FA-8AAA-23DC37164D8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203541176"/>
        <c:axId val="203196312"/>
      </c:barChart>
      <c:catAx>
        <c:axId val="203541176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200" b="0"/>
            </a:pPr>
            <a:endParaRPr lang="ru-RU"/>
          </a:p>
        </c:txPr>
        <c:crossAx val="203196312"/>
        <c:crosses val="autoZero"/>
        <c:auto val="1"/>
        <c:lblAlgn val="ctr"/>
        <c:lblOffset val="100"/>
        <c:noMultiLvlLbl val="0"/>
      </c:catAx>
      <c:valAx>
        <c:axId val="203196312"/>
        <c:scaling>
          <c:orientation val="minMax"/>
        </c:scaling>
        <c:delete val="1"/>
        <c:axPos val="b"/>
        <c:numFmt formatCode="####%" sourceLinked="1"/>
        <c:majorTickMark val="out"/>
        <c:minorTickMark val="none"/>
        <c:tickLblPos val="none"/>
        <c:crossAx val="20354117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600"/>
      </a:pPr>
      <a:endParaRPr lang="ru-RU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9799473655599702"/>
          <c:y val="6.9963230206390406E-2"/>
          <c:w val="0.50200526344400298"/>
          <c:h val="0.8600735395872189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%</c:v>
                </c:pt>
              </c:strCache>
            </c:strRef>
          </c:tx>
          <c:spPr>
            <a:solidFill>
              <a:srgbClr val="3276C8"/>
            </a:solidFill>
          </c:spPr>
          <c:invertIfNegative val="0"/>
          <c:dPt>
            <c:idx val="9"/>
            <c:invertIfNegative val="0"/>
            <c:bubble3D val="0"/>
            <c:spPr>
              <a:solidFill>
                <a:schemeClr val="tx2">
                  <a:lumMod val="5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FE43-4CF6-B320-E3305264A8D5}"/>
              </c:ext>
            </c:extLst>
          </c:dPt>
          <c:dPt>
            <c:idx val="11"/>
            <c:invertIfNegative val="0"/>
            <c:bubble3D val="0"/>
            <c:spPr>
              <a:solidFill>
                <a:schemeClr val="accent1">
                  <a:lumMod val="5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FE43-4CF6-B320-E3305264A8D5}"/>
              </c:ext>
            </c:extLst>
          </c:dPt>
          <c:dPt>
            <c:idx val="12"/>
            <c:invertIfNegative val="0"/>
            <c:bubble3D val="0"/>
            <c:spPr>
              <a:solidFill>
                <a:schemeClr val="accent1">
                  <a:lumMod val="5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FE43-4CF6-B320-E3305264A8D5}"/>
              </c:ext>
            </c:extLst>
          </c:dPt>
          <c:dPt>
            <c:idx val="13"/>
            <c:invertIfNegative val="0"/>
            <c:bubble3D val="0"/>
            <c:spPr>
              <a:solidFill>
                <a:schemeClr val="tx2">
                  <a:lumMod val="5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FE43-4CF6-B320-E3305264A8D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Затрудняюсь ответить</c:v>
                </c:pt>
                <c:pt idx="1">
                  <c:v>Другое</c:v>
                </c:pt>
                <c:pt idx="2">
                  <c:v>Активно борются с этим движением,  оказывают давление на своих членов с целью не допустить их участия  в движении «Студенты против»</c:v>
                </c:pt>
                <c:pt idx="3">
                  <c:v>Никакой  своей позиции не имеют, но выполняют распоряжения администрации</c:v>
                </c:pt>
                <c:pt idx="4">
                  <c:v>Публично не выражают поддержки, но сочувствуют</c:v>
                </c:pt>
                <c:pt idx="5">
                  <c:v>Поддерживают и разделяют  цели этого движения, поскольку это в интересах студентов</c:v>
                </c:pt>
              </c:strCache>
            </c:strRef>
          </c:cat>
          <c:val>
            <c:numRef>
              <c:f>Лист1!$B$2:$B$7</c:f>
              <c:numCache>
                <c:formatCode>####%</c:formatCode>
                <c:ptCount val="6"/>
                <c:pt idx="0">
                  <c:v>0.5</c:v>
                </c:pt>
                <c:pt idx="1">
                  <c:v>9.6153846153846194E-3</c:v>
                </c:pt>
                <c:pt idx="2">
                  <c:v>0.105769230769231</c:v>
                </c:pt>
                <c:pt idx="3">
                  <c:v>0.25</c:v>
                </c:pt>
                <c:pt idx="4">
                  <c:v>8.6538461538461495E-2</c:v>
                </c:pt>
                <c:pt idx="5">
                  <c:v>4.80769230769231E-2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FE43-4CF6-B320-E3305264A8D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204612432"/>
        <c:axId val="204612824"/>
      </c:barChart>
      <c:catAx>
        <c:axId val="204612432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200" b="0"/>
            </a:pPr>
            <a:endParaRPr lang="ru-RU"/>
          </a:p>
        </c:txPr>
        <c:crossAx val="204612824"/>
        <c:crosses val="autoZero"/>
        <c:auto val="1"/>
        <c:lblAlgn val="ctr"/>
        <c:lblOffset val="100"/>
        <c:noMultiLvlLbl val="0"/>
      </c:catAx>
      <c:valAx>
        <c:axId val="204612824"/>
        <c:scaling>
          <c:orientation val="minMax"/>
        </c:scaling>
        <c:delete val="1"/>
        <c:axPos val="b"/>
        <c:numFmt formatCode="####%" sourceLinked="1"/>
        <c:majorTickMark val="out"/>
        <c:minorTickMark val="none"/>
        <c:tickLblPos val="none"/>
        <c:crossAx val="20461243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600"/>
      </a:pPr>
      <a:endParaRPr lang="ru-RU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9954183940575803"/>
          <c:y val="8.5434220759096999E-2"/>
          <c:w val="0.50045816059424197"/>
          <c:h val="0.8600735395872189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%</c:v>
                </c:pt>
              </c:strCache>
            </c:strRef>
          </c:tx>
          <c:spPr>
            <a:solidFill>
              <a:srgbClr val="3276C8"/>
            </a:solidFill>
          </c:spPr>
          <c:invertIfNegative val="0"/>
          <c:dPt>
            <c:idx val="3"/>
            <c:invertIfNegative val="0"/>
            <c:bubble3D val="0"/>
            <c:spPr>
              <a:solidFill>
                <a:schemeClr val="tx2">
                  <a:lumMod val="5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ECB1-484B-BA7F-8C9DA74B64E8}"/>
              </c:ext>
            </c:extLst>
          </c:dPt>
          <c:dPt>
            <c:idx val="7"/>
            <c:invertIfNegative val="0"/>
            <c:bubble3D val="0"/>
            <c:spPr>
              <a:solidFill>
                <a:schemeClr val="tx2">
                  <a:lumMod val="5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CB1-484B-BA7F-8C9DA74B64E8}"/>
              </c:ext>
            </c:extLst>
          </c:dPt>
          <c:dPt>
            <c:idx val="9"/>
            <c:invertIfNegative val="0"/>
            <c:bubble3D val="0"/>
            <c:spPr>
              <a:solidFill>
                <a:schemeClr val="tx2">
                  <a:lumMod val="5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ECB1-484B-BA7F-8C9DA74B64E8}"/>
              </c:ext>
            </c:extLst>
          </c:dPt>
          <c:dPt>
            <c:idx val="11"/>
            <c:invertIfNegative val="0"/>
            <c:bubble3D val="0"/>
            <c:spPr>
              <a:solidFill>
                <a:schemeClr val="accent1">
                  <a:lumMod val="5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ECB1-484B-BA7F-8C9DA74B64E8}"/>
              </c:ext>
            </c:extLst>
          </c:dPt>
          <c:dPt>
            <c:idx val="12"/>
            <c:invertIfNegative val="0"/>
            <c:bubble3D val="0"/>
            <c:spPr>
              <a:solidFill>
                <a:schemeClr val="accent1">
                  <a:lumMod val="5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ECB1-484B-BA7F-8C9DA74B64E8}"/>
              </c:ext>
            </c:extLst>
          </c:dPt>
          <c:dPt>
            <c:idx val="13"/>
            <c:invertIfNegative val="0"/>
            <c:bubble3D val="0"/>
            <c:spPr>
              <a:solidFill>
                <a:schemeClr val="tx2">
                  <a:lumMod val="5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ECB1-484B-BA7F-8C9DA74B64E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Лист1!$A$2:$A$10</c:f>
              <c:strCache>
                <c:ptCount val="9"/>
                <c:pt idx="0">
                  <c:v>Затрудняюсь ответить</c:v>
                </c:pt>
                <c:pt idx="1">
                  <c:v>Никаких способов эффективно отстаивать интересы студентов в настоящее время нет</c:v>
                </c:pt>
                <c:pt idx="2">
                  <c:v>Другое</c:v>
                </c:pt>
                <c:pt idx="3">
                  <c:v>Добиваться своих целей,  используя органы студенческого самоуправления и студенческое представительство в совете вуза</c:v>
                </c:pt>
                <c:pt idx="4">
                  <c:v>Устраивать публичные акции, привлекающие внимание к проблемам студентов</c:v>
                </c:pt>
                <c:pt idx="5">
                  <c:v>Обращаться в профсоюз</c:v>
                </c:pt>
                <c:pt idx="6">
                  <c:v>Обращаться в прокуратуру, суд для защиты законных прав студентов</c:v>
                </c:pt>
                <c:pt idx="7">
                  <c:v>Обращаться с жалобами в Министерство образования, другие государственные инстанции</c:v>
                </c:pt>
                <c:pt idx="8">
                  <c:v>Обращаться с заявлениями и петициями к руководству вуза</c:v>
                </c:pt>
              </c:strCache>
            </c:strRef>
          </c:cat>
          <c:val>
            <c:numRef>
              <c:f>Лист1!$B$2:$B$10</c:f>
              <c:numCache>
                <c:formatCode>####%</c:formatCode>
                <c:ptCount val="9"/>
                <c:pt idx="0">
                  <c:v>0.15384615384615399</c:v>
                </c:pt>
                <c:pt idx="1">
                  <c:v>0.21538461538461501</c:v>
                </c:pt>
                <c:pt idx="2">
                  <c:v>1.02564102564103E-2</c:v>
                </c:pt>
                <c:pt idx="3">
                  <c:v>0.246153846153846</c:v>
                </c:pt>
                <c:pt idx="4">
                  <c:v>0.22051282051282101</c:v>
                </c:pt>
                <c:pt idx="5">
                  <c:v>0.138461538461538</c:v>
                </c:pt>
                <c:pt idx="6">
                  <c:v>0.15384615384615399</c:v>
                </c:pt>
                <c:pt idx="7">
                  <c:v>0.29230769230769199</c:v>
                </c:pt>
                <c:pt idx="8">
                  <c:v>0.22564102564102601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ECB1-484B-BA7F-8C9DA74B64E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204609688"/>
        <c:axId val="204608120"/>
      </c:barChart>
      <c:catAx>
        <c:axId val="204609688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200" b="0"/>
            </a:pPr>
            <a:endParaRPr lang="ru-RU"/>
          </a:p>
        </c:txPr>
        <c:crossAx val="204608120"/>
        <c:crosses val="autoZero"/>
        <c:auto val="1"/>
        <c:lblAlgn val="ctr"/>
        <c:lblOffset val="100"/>
        <c:noMultiLvlLbl val="0"/>
      </c:catAx>
      <c:valAx>
        <c:axId val="204608120"/>
        <c:scaling>
          <c:orientation val="minMax"/>
        </c:scaling>
        <c:delete val="1"/>
        <c:axPos val="b"/>
        <c:numFmt formatCode="####%" sourceLinked="1"/>
        <c:majorTickMark val="out"/>
        <c:minorTickMark val="none"/>
        <c:tickLblPos val="none"/>
        <c:crossAx val="20460968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600"/>
      </a:pPr>
      <a:endParaRPr lang="ru-RU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9"/>
    </mc:Choice>
    <mc:Fallback>
      <c:style val="19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6932544655973"/>
          <c:y val="0.32142445388667501"/>
          <c:w val="0.78222653050358804"/>
          <c:h val="0.47536253833431502"/>
        </c:manualLayout>
      </c:layout>
      <c:area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Lbls>
            <c:dLbl>
              <c:idx val="0"/>
              <c:layout>
                <c:manualLayout>
                  <c:x val="3.4337384341759501E-2"/>
                  <c:y val="-6.250000000000000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801B-4FCB-B3F1-7A2DDBEA4C3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8.4839840975272499E-5"/>
                  <c:y val="-3.295598183011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801B-4FCB-B3F1-7A2DDBEA4C3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3.1862027374594498E-3"/>
                  <c:y val="-0.1640032658845030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801B-4FCB-B3F1-7A2DDBEA4C3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2.6533433354995799E-2"/>
                  <c:y val="-2.18749999999999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801B-4FCB-B3F1-7A2DDBEA4C3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Да, я знаком(а) с содержанием Дорожной карты</c:v>
                </c:pt>
                <c:pt idx="1">
                  <c:v>Что-то слышал(а), но подробностей не знаю</c:v>
                </c:pt>
                <c:pt idx="2">
                  <c:v>Ничего не знаю о Дорожной карте</c:v>
                </c:pt>
                <c:pt idx="3">
                  <c:v>Затрудняюсь ответить</c:v>
                </c:pt>
              </c:strCache>
            </c:strRef>
          </c:cat>
          <c:val>
            <c:numRef>
              <c:f>Лист1!$B$2:$B$5</c:f>
              <c:numCache>
                <c:formatCode>####%</c:formatCode>
                <c:ptCount val="4"/>
                <c:pt idx="0">
                  <c:v>0.14871794871794899</c:v>
                </c:pt>
                <c:pt idx="1">
                  <c:v>0.34358974358974398</c:v>
                </c:pt>
                <c:pt idx="2">
                  <c:v>0.44615384615384601</c:v>
                </c:pt>
                <c:pt idx="3">
                  <c:v>6.15384615384615E-2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801B-4FCB-B3F1-7A2DDBEA4C3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axId val="204606944"/>
        <c:axId val="204608512"/>
      </c:areaChart>
      <c:catAx>
        <c:axId val="20460694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204608512"/>
        <c:crosses val="autoZero"/>
        <c:auto val="1"/>
        <c:lblAlgn val="ctr"/>
        <c:lblOffset val="100"/>
        <c:noMultiLvlLbl val="0"/>
      </c:catAx>
      <c:valAx>
        <c:axId val="204608512"/>
        <c:scaling>
          <c:orientation val="minMax"/>
        </c:scaling>
        <c:delete val="1"/>
        <c:axPos val="l"/>
        <c:numFmt formatCode="####%" sourceLinked="1"/>
        <c:majorTickMark val="none"/>
        <c:minorTickMark val="none"/>
        <c:tickLblPos val="none"/>
        <c:crossAx val="204606944"/>
        <c:crosses val="autoZero"/>
        <c:crossBetween val="midCat"/>
      </c:valAx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9"/>
    </mc:Choice>
    <mc:Fallback>
      <c:style val="19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6932544655973"/>
          <c:y val="0.32142445388667601"/>
          <c:w val="0.78222653050358804"/>
          <c:h val="0.47536253833431502"/>
        </c:manualLayout>
      </c:layout>
      <c:area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Lbls>
            <c:dLbl>
              <c:idx val="0"/>
              <c:layout>
                <c:manualLayout>
                  <c:x val="3.4337384341759501E-2"/>
                  <c:y val="-6.250000000000000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DD5F-4288-B267-A9BC4A936632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8.4839840975272702E-5"/>
                  <c:y val="-3.295598183011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DD5F-4288-B267-A9BC4A936632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1.64700861693859E-2"/>
                  <c:y val="-5.41884235084991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DD5F-4288-B267-A9BC4A936632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2.6533433354995799E-2"/>
                  <c:y val="-2.18749999999999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DD5F-4288-B267-A9BC4A936632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Да, на эти перемены можно надеяться</c:v>
                </c:pt>
                <c:pt idx="1">
                  <c:v>Не думаю, что что-то изменится по существу</c:v>
                </c:pt>
                <c:pt idx="2">
                  <c:v>Нет никаких оснований надеяться на перемены к лучшему</c:v>
                </c:pt>
                <c:pt idx="3">
                  <c:v>Затрудняюсь ответить</c:v>
                </c:pt>
              </c:strCache>
            </c:strRef>
          </c:cat>
          <c:val>
            <c:numRef>
              <c:f>Лист1!$B$2:$B$5</c:f>
              <c:numCache>
                <c:formatCode>####%</c:formatCode>
                <c:ptCount val="4"/>
                <c:pt idx="0">
                  <c:v>0.14871794871794899</c:v>
                </c:pt>
                <c:pt idx="1">
                  <c:v>0.482051282051282</c:v>
                </c:pt>
                <c:pt idx="2">
                  <c:v>0.251282051282051</c:v>
                </c:pt>
                <c:pt idx="3">
                  <c:v>0.117948717948718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DD5F-4288-B267-A9BC4A93663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axId val="204610472"/>
        <c:axId val="204607336"/>
      </c:areaChart>
      <c:catAx>
        <c:axId val="20461047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204607336"/>
        <c:crosses val="autoZero"/>
        <c:auto val="1"/>
        <c:lblAlgn val="ctr"/>
        <c:lblOffset val="100"/>
        <c:noMultiLvlLbl val="0"/>
      </c:catAx>
      <c:valAx>
        <c:axId val="204607336"/>
        <c:scaling>
          <c:orientation val="minMax"/>
        </c:scaling>
        <c:delete val="1"/>
        <c:axPos val="l"/>
        <c:numFmt formatCode="####%" sourceLinked="1"/>
        <c:majorTickMark val="none"/>
        <c:minorTickMark val="none"/>
        <c:tickLblPos val="none"/>
        <c:crossAx val="204610472"/>
        <c:crosses val="autoZero"/>
        <c:crossBetween val="midCat"/>
      </c:valAx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5851152756531297"/>
          <c:y val="6.9963230206390406E-2"/>
          <c:w val="0.44148847243468697"/>
          <c:h val="0.8600735395872189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%</c:v>
                </c:pt>
              </c:strCache>
            </c:strRef>
          </c:tx>
          <c:spPr>
            <a:solidFill>
              <a:srgbClr val="3276C8"/>
            </a:solidFill>
          </c:spPr>
          <c:invertIfNegative val="0"/>
          <c:dPt>
            <c:idx val="9"/>
            <c:invertIfNegative val="0"/>
            <c:bubble3D val="0"/>
            <c:spPr>
              <a:solidFill>
                <a:schemeClr val="tx2">
                  <a:lumMod val="5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91EA-4699-823F-0F4FA02EF142}"/>
              </c:ext>
            </c:extLst>
          </c:dPt>
          <c:dPt>
            <c:idx val="11"/>
            <c:invertIfNegative val="0"/>
            <c:bubble3D val="0"/>
            <c:spPr>
              <a:solidFill>
                <a:schemeClr val="accent1">
                  <a:lumMod val="5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91EA-4699-823F-0F4FA02EF142}"/>
              </c:ext>
            </c:extLst>
          </c:dPt>
          <c:dPt>
            <c:idx val="12"/>
            <c:invertIfNegative val="0"/>
            <c:bubble3D val="0"/>
            <c:spPr>
              <a:solidFill>
                <a:schemeClr val="accent1">
                  <a:lumMod val="5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91EA-4699-823F-0F4FA02EF142}"/>
              </c:ext>
            </c:extLst>
          </c:dPt>
          <c:dPt>
            <c:idx val="13"/>
            <c:invertIfNegative val="0"/>
            <c:bubble3D val="0"/>
            <c:spPr>
              <a:solidFill>
                <a:schemeClr val="tx2">
                  <a:lumMod val="5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91EA-4699-823F-0F4FA02EF14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Затрудняюсь ответить</c:v>
                </c:pt>
                <c:pt idx="1">
                  <c:v>Другое</c:v>
                </c:pt>
                <c:pt idx="2">
                  <c:v>Это совершенно бесполезное занятие, поскольку никто не станет обращать внимание на такой мониторинг ни в Беларуси, ни за рубежом</c:v>
                </c:pt>
                <c:pt idx="3">
                  <c:v>Не думаю, что это может сильно повлиять на позицию руководителей </c:v>
                </c:pt>
                <c:pt idx="4">
                  <c:v>Да, это будет полезно</c:v>
                </c:pt>
              </c:strCache>
            </c:strRef>
          </c:cat>
          <c:val>
            <c:numRef>
              <c:f>Лист1!$B$2:$B$6</c:f>
              <c:numCache>
                <c:formatCode>####%</c:formatCode>
                <c:ptCount val="5"/>
                <c:pt idx="0">
                  <c:v>0.16666666666666699</c:v>
                </c:pt>
                <c:pt idx="1">
                  <c:v>1.0416666666666701E-2</c:v>
                </c:pt>
                <c:pt idx="2">
                  <c:v>8.3333333333333301E-2</c:v>
                </c:pt>
                <c:pt idx="3">
                  <c:v>0.28125</c:v>
                </c:pt>
                <c:pt idx="4">
                  <c:v>0.45833333333333298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91EA-4699-823F-0F4FA02EF14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204609296"/>
        <c:axId val="204613216"/>
      </c:barChart>
      <c:catAx>
        <c:axId val="204609296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200" b="0"/>
            </a:pPr>
            <a:endParaRPr lang="ru-RU"/>
          </a:p>
        </c:txPr>
        <c:crossAx val="204613216"/>
        <c:crosses val="autoZero"/>
        <c:auto val="1"/>
        <c:lblAlgn val="ctr"/>
        <c:lblOffset val="100"/>
        <c:noMultiLvlLbl val="0"/>
      </c:catAx>
      <c:valAx>
        <c:axId val="204613216"/>
        <c:scaling>
          <c:orientation val="minMax"/>
        </c:scaling>
        <c:delete val="1"/>
        <c:axPos val="b"/>
        <c:numFmt formatCode="####%" sourceLinked="1"/>
        <c:majorTickMark val="out"/>
        <c:minorTickMark val="none"/>
        <c:tickLblPos val="none"/>
        <c:crossAx val="20460929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6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3276C8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Обучаюсь в ВУЗе в Беларуси</c:v>
                </c:pt>
                <c:pt idx="1">
                  <c:v>Обучаюсь за рубежом</c:v>
                </c:pt>
              </c:strCache>
            </c:strRef>
          </c:cat>
          <c:val>
            <c:numRef>
              <c:f>Лист1!$B$2:$B$3</c:f>
              <c:numCache>
                <c:formatCode>####%</c:formatCode>
                <c:ptCount val="2"/>
                <c:pt idx="0">
                  <c:v>0.84051724137931005</c:v>
                </c:pt>
                <c:pt idx="1">
                  <c:v>0.15948275862069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E25-4CC6-AF93-C2BE28F2B20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203199840"/>
        <c:axId val="203195136"/>
      </c:barChart>
      <c:catAx>
        <c:axId val="203199840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crossAx val="203195136"/>
        <c:crosses val="autoZero"/>
        <c:auto val="1"/>
        <c:lblAlgn val="ctr"/>
        <c:lblOffset val="100"/>
        <c:noMultiLvlLbl val="0"/>
      </c:catAx>
      <c:valAx>
        <c:axId val="203195136"/>
        <c:scaling>
          <c:orientation val="minMax"/>
        </c:scaling>
        <c:delete val="1"/>
        <c:axPos val="b"/>
        <c:numFmt formatCode="####%" sourceLinked="1"/>
        <c:majorTickMark val="out"/>
        <c:minorTickMark val="none"/>
        <c:tickLblPos val="none"/>
        <c:crossAx val="20319984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600"/>
      </a:pPr>
      <a:endParaRPr lang="ru-RU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9"/>
    </mc:Choice>
    <mc:Fallback>
      <c:style val="19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6932544655973"/>
          <c:y val="0.32142445388667601"/>
          <c:w val="0.78222653050358903"/>
          <c:h val="0.47536253833431602"/>
        </c:manualLayout>
      </c:layout>
      <c:area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Lbls>
            <c:dLbl>
              <c:idx val="0"/>
              <c:layout>
                <c:manualLayout>
                  <c:x val="3.5813337473827499E-2"/>
                  <c:y val="-7.94599866262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4A62-4FB3-A476-41FFA4BAB7A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8.4839840975272404E-5"/>
                  <c:y val="-0.1261322117249029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4A62-4FB3-A476-41FFA4BAB7A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2.3429742384404001E-4"/>
                  <c:y val="-0.14403693090704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4A62-4FB3-A476-41FFA4BAB7A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2.6533602155536198E-2"/>
                  <c:y val="-0.10174026785283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4A62-4FB3-A476-41FFA4BAB7A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Да</c:v>
                </c:pt>
                <c:pt idx="1">
                  <c:v>Да, если это можно делать анонимно</c:v>
                </c:pt>
                <c:pt idx="2">
                  <c:v>Нет</c:v>
                </c:pt>
                <c:pt idx="3">
                  <c:v>Затрудняюсь ответить</c:v>
                </c:pt>
              </c:strCache>
            </c:strRef>
          </c:cat>
          <c:val>
            <c:numRef>
              <c:f>Лист1!$B$2:$B$5</c:f>
              <c:numCache>
                <c:formatCode>####%</c:formatCode>
                <c:ptCount val="4"/>
                <c:pt idx="0">
                  <c:v>0.21538461538461501</c:v>
                </c:pt>
                <c:pt idx="1">
                  <c:v>0.256410256410256</c:v>
                </c:pt>
                <c:pt idx="2">
                  <c:v>0.29230769230769199</c:v>
                </c:pt>
                <c:pt idx="3">
                  <c:v>0.235897435897436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4A62-4FB3-A476-41FFA4BAB7A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axId val="204611256"/>
        <c:axId val="204611648"/>
      </c:areaChart>
      <c:catAx>
        <c:axId val="20461125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204611648"/>
        <c:crosses val="autoZero"/>
        <c:auto val="1"/>
        <c:lblAlgn val="ctr"/>
        <c:lblOffset val="100"/>
        <c:noMultiLvlLbl val="0"/>
      </c:catAx>
      <c:valAx>
        <c:axId val="204611648"/>
        <c:scaling>
          <c:orientation val="minMax"/>
        </c:scaling>
        <c:delete val="1"/>
        <c:axPos val="l"/>
        <c:numFmt formatCode="####%" sourceLinked="1"/>
        <c:majorTickMark val="none"/>
        <c:minorTickMark val="none"/>
        <c:tickLblPos val="none"/>
        <c:crossAx val="204611256"/>
        <c:crosses val="autoZero"/>
        <c:crossBetween val="midCat"/>
      </c:valAx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9"/>
    </mc:Choice>
    <mc:Fallback>
      <c:style val="19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63575459317586"/>
          <c:y val="9.6875000000000003E-2"/>
          <c:w val="0.52291666666666703"/>
          <c:h val="0.78437500000000004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Лист1!$A$2:$A$4</c:f>
              <c:strCache>
                <c:ptCount val="3"/>
                <c:pt idx="0">
                  <c:v>да</c:v>
                </c:pt>
                <c:pt idx="1">
                  <c:v>нет</c:v>
                </c:pt>
                <c:pt idx="2">
                  <c:v>затрудняюсь ответить</c:v>
                </c:pt>
              </c:strCache>
            </c:strRef>
          </c:cat>
          <c:val>
            <c:numRef>
              <c:f>Лист1!$B$2:$B$4</c:f>
              <c:numCache>
                <c:formatCode>####%</c:formatCode>
                <c:ptCount val="3"/>
                <c:pt idx="0">
                  <c:v>0.41538461538461602</c:v>
                </c:pt>
                <c:pt idx="1">
                  <c:v>0.41025641025641002</c:v>
                </c:pt>
                <c:pt idx="2">
                  <c:v>0.17435897435897399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69A-489D-A76C-4D3A00F379B9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</c:plotArea>
    <c:legend>
      <c:legendPos val="l"/>
      <c:layout>
        <c:manualLayout>
          <c:xMode val="edge"/>
          <c:yMode val="edge"/>
          <c:x val="5.6249999999999897E-2"/>
          <c:y val="0.195280019685039"/>
          <c:w val="0.25006774934383202"/>
          <c:h val="0.63443996062992103"/>
        </c:manualLayout>
      </c:layout>
      <c:overlay val="0"/>
      <c:txPr>
        <a:bodyPr/>
        <a:lstStyle/>
        <a:p>
          <a:pPr>
            <a:defRPr sz="1600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9954186865137001"/>
          <c:y val="8.8583659355309693E-2"/>
          <c:w val="0.49109341833208298"/>
          <c:h val="0.8600735395872189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%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Pt>
            <c:idx val="3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CCB4-4AE4-86A0-CA3CC598AA55}"/>
              </c:ext>
            </c:extLst>
          </c:dPt>
          <c:dPt>
            <c:idx val="7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CCB4-4AE4-86A0-CA3CC598AA55}"/>
              </c:ext>
            </c:extLst>
          </c:dPt>
          <c:dPt>
            <c:idx val="9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CCB4-4AE4-86A0-CA3CC598AA55}"/>
              </c:ext>
            </c:extLst>
          </c:dPt>
          <c:dPt>
            <c:idx val="1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CCB4-4AE4-86A0-CA3CC598AA55}"/>
              </c:ext>
            </c:extLst>
          </c:dPt>
          <c:dPt>
            <c:idx val="1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4-CCB4-4AE4-86A0-CA3CC598AA55}"/>
              </c:ext>
            </c:extLst>
          </c:dPt>
          <c:dPt>
            <c:idx val="13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CCB4-4AE4-86A0-CA3CC598AA5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Лист1!$A$2:$A$10</c:f>
              <c:strCache>
                <c:ptCount val="9"/>
                <c:pt idx="0">
                  <c:v>Другое</c:v>
                </c:pt>
                <c:pt idx="1">
                  <c:v>Член оппозиционной политической молодежной организации, участвую в ее работе</c:v>
                </c:pt>
                <c:pt idx="2">
                  <c:v>Член независимой студенческой организации, участвую в ее работе</c:v>
                </c:pt>
                <c:pt idx="3">
                  <c:v>Член студенческого научного общества, кружка, конструкторского бюро или лаборатории, участвую в работе</c:v>
                </c:pt>
                <c:pt idx="4">
                  <c:v>Член организации культурной направленности или творческого коллектива и принимаю участие в  ее работе</c:v>
                </c:pt>
                <c:pt idx="5">
                  <c:v>Член спортивной организации и участвую в ее работе</c:v>
                </c:pt>
                <c:pt idx="6">
                  <c:v>Член волонтерской организации и участвую в ее работе</c:v>
                </c:pt>
                <c:pt idx="7">
                  <c:v>Да, член профсоюза студентов и участвую в работе организации</c:v>
                </c:pt>
                <c:pt idx="8">
                  <c:v>Да, являюсь членом БРСМ и участвую в работе организации</c:v>
                </c:pt>
              </c:strCache>
            </c:strRef>
          </c:cat>
          <c:val>
            <c:numRef>
              <c:f>Лист1!$B$2:$B$10</c:f>
              <c:numCache>
                <c:formatCode>####%</c:formatCode>
                <c:ptCount val="9"/>
                <c:pt idx="0">
                  <c:v>0.36410256410256397</c:v>
                </c:pt>
                <c:pt idx="1">
                  <c:v>3.5897435897435902E-2</c:v>
                </c:pt>
                <c:pt idx="2">
                  <c:v>2.0512820512820499E-2</c:v>
                </c:pt>
                <c:pt idx="3">
                  <c:v>5.6410256410256397E-2</c:v>
                </c:pt>
                <c:pt idx="4">
                  <c:v>4.1025641025640998E-2</c:v>
                </c:pt>
                <c:pt idx="5">
                  <c:v>8.7179487179487203E-2</c:v>
                </c:pt>
                <c:pt idx="6">
                  <c:v>4.1025641025640998E-2</c:v>
                </c:pt>
                <c:pt idx="7">
                  <c:v>0.235897435897436</c:v>
                </c:pt>
                <c:pt idx="8">
                  <c:v>0.33846153846153798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CCB4-4AE4-86A0-CA3CC598AA5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205304520"/>
        <c:axId val="205304128"/>
      </c:barChart>
      <c:catAx>
        <c:axId val="205304520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200" b="0"/>
            </a:pPr>
            <a:endParaRPr lang="ru-RU"/>
          </a:p>
        </c:txPr>
        <c:crossAx val="205304128"/>
        <c:crosses val="autoZero"/>
        <c:auto val="1"/>
        <c:lblAlgn val="ctr"/>
        <c:lblOffset val="100"/>
        <c:noMultiLvlLbl val="0"/>
      </c:catAx>
      <c:valAx>
        <c:axId val="205304128"/>
        <c:scaling>
          <c:orientation val="minMax"/>
        </c:scaling>
        <c:delete val="1"/>
        <c:axPos val="b"/>
        <c:numFmt formatCode="####%" sourceLinked="1"/>
        <c:majorTickMark val="out"/>
        <c:minorTickMark val="none"/>
        <c:tickLblPos val="none"/>
        <c:crossAx val="20530452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600"/>
      </a:pPr>
      <a:endParaRPr lang="ru-RU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5851152756531297"/>
          <c:y val="6.9963230206390406E-2"/>
          <c:w val="0.44148847243468697"/>
          <c:h val="0.8600735395872189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%</c:v>
                </c:pt>
              </c:strCache>
            </c:strRef>
          </c:tx>
          <c:spPr>
            <a:solidFill>
              <a:srgbClr val="3276C8"/>
            </a:solidFill>
          </c:spPr>
          <c:invertIfNegative val="0"/>
          <c:dPt>
            <c:idx val="9"/>
            <c:invertIfNegative val="0"/>
            <c:bubble3D val="0"/>
            <c:spPr>
              <a:solidFill>
                <a:schemeClr val="tx2">
                  <a:lumMod val="5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501A-43AB-9DCC-02550520856C}"/>
              </c:ext>
            </c:extLst>
          </c:dPt>
          <c:dPt>
            <c:idx val="11"/>
            <c:invertIfNegative val="0"/>
            <c:bubble3D val="0"/>
            <c:spPr>
              <a:solidFill>
                <a:schemeClr val="accent1">
                  <a:lumMod val="5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01A-43AB-9DCC-02550520856C}"/>
              </c:ext>
            </c:extLst>
          </c:dPt>
          <c:dPt>
            <c:idx val="12"/>
            <c:invertIfNegative val="0"/>
            <c:bubble3D val="0"/>
            <c:spPr>
              <a:solidFill>
                <a:schemeClr val="accent1">
                  <a:lumMod val="5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501A-43AB-9DCC-02550520856C}"/>
              </c:ext>
            </c:extLst>
          </c:dPt>
          <c:dPt>
            <c:idx val="13"/>
            <c:invertIfNegative val="0"/>
            <c:bubble3D val="0"/>
            <c:spPr>
              <a:solidFill>
                <a:schemeClr val="tx2">
                  <a:lumMod val="5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501A-43AB-9DCC-02550520856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Колледж</c:v>
                </c:pt>
                <c:pt idx="1">
                  <c:v>Институт</c:v>
                </c:pt>
                <c:pt idx="2">
                  <c:v>Академия</c:v>
                </c:pt>
                <c:pt idx="3">
                  <c:v>Университет</c:v>
                </c:pt>
              </c:strCache>
            </c:strRef>
          </c:cat>
          <c:val>
            <c:numRef>
              <c:f>Лист1!$B$2:$B$5</c:f>
              <c:numCache>
                <c:formatCode>####%</c:formatCode>
                <c:ptCount val="4"/>
                <c:pt idx="0">
                  <c:v>4.6153846153846101E-2</c:v>
                </c:pt>
                <c:pt idx="1">
                  <c:v>6.15384615384615E-2</c:v>
                </c:pt>
                <c:pt idx="2">
                  <c:v>7.69230769230769E-2</c:v>
                </c:pt>
                <c:pt idx="3">
                  <c:v>0.81538461538461504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501A-43AB-9DCC-02550520856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205306088"/>
        <c:axId val="205302560"/>
      </c:barChart>
      <c:catAx>
        <c:axId val="205306088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400" b="0"/>
            </a:pPr>
            <a:endParaRPr lang="ru-RU"/>
          </a:p>
        </c:txPr>
        <c:crossAx val="205302560"/>
        <c:crosses val="autoZero"/>
        <c:auto val="1"/>
        <c:lblAlgn val="ctr"/>
        <c:lblOffset val="100"/>
        <c:noMultiLvlLbl val="0"/>
      </c:catAx>
      <c:valAx>
        <c:axId val="205302560"/>
        <c:scaling>
          <c:orientation val="minMax"/>
        </c:scaling>
        <c:delete val="1"/>
        <c:axPos val="b"/>
        <c:numFmt formatCode="####%" sourceLinked="1"/>
        <c:majorTickMark val="out"/>
        <c:minorTickMark val="none"/>
        <c:tickLblPos val="none"/>
        <c:crossAx val="20530608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600"/>
      </a:pPr>
      <a:endParaRPr lang="ru-RU"/>
    </a:p>
  </c:tx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02105563149988"/>
          <c:y val="3.5927078061285402E-2"/>
          <c:w val="0.462620578389842"/>
          <c:h val="0.9281458438774300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3276C8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Другое</c:v>
                </c:pt>
                <c:pt idx="1">
                  <c:v>Менял(а) форму обучения, перешел (-ла) с заочной на очную</c:v>
                </c:pt>
                <c:pt idx="2">
                  <c:v>Перешел (перешла) с очной на заочную</c:v>
                </c:pt>
                <c:pt idx="3">
                  <c:v>Заочная</c:v>
                </c:pt>
                <c:pt idx="4">
                  <c:v>Очная</c:v>
                </c:pt>
              </c:strCache>
            </c:strRef>
          </c:cat>
          <c:val>
            <c:numRef>
              <c:f>Лист1!$B$2:$B$6</c:f>
              <c:numCache>
                <c:formatCode>####%</c:formatCode>
                <c:ptCount val="5"/>
                <c:pt idx="0">
                  <c:v>2.0833333333333301E-2</c:v>
                </c:pt>
                <c:pt idx="1">
                  <c:v>1.0416666666666701E-2</c:v>
                </c:pt>
                <c:pt idx="2">
                  <c:v>4.5138888888888902E-2</c:v>
                </c:pt>
                <c:pt idx="3">
                  <c:v>0.27430555555555602</c:v>
                </c:pt>
                <c:pt idx="4">
                  <c:v>0.64930555555555602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264-4B13-8144-199578689A0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205302952"/>
        <c:axId val="205305304"/>
      </c:barChart>
      <c:catAx>
        <c:axId val="205302952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crossAx val="205305304"/>
        <c:crosses val="autoZero"/>
        <c:auto val="1"/>
        <c:lblAlgn val="ctr"/>
        <c:lblOffset val="100"/>
        <c:noMultiLvlLbl val="0"/>
      </c:catAx>
      <c:valAx>
        <c:axId val="205305304"/>
        <c:scaling>
          <c:orientation val="minMax"/>
        </c:scaling>
        <c:delete val="1"/>
        <c:axPos val="b"/>
        <c:numFmt formatCode="####%" sourceLinked="1"/>
        <c:majorTickMark val="out"/>
        <c:minorTickMark val="none"/>
        <c:tickLblPos val="none"/>
        <c:crossAx val="20530295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600"/>
      </a:pPr>
      <a:endParaRPr lang="ru-RU"/>
    </a:p>
  </c:txPr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02105563149988"/>
          <c:y val="3.5927078061285402E-2"/>
          <c:w val="0.462620578389842"/>
          <c:h val="0.9281458438774300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3276C8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Другое</c:v>
                </c:pt>
                <c:pt idx="1">
                  <c:v>Перешел (перешла) с бюджета на платное</c:v>
                </c:pt>
                <c:pt idx="2">
                  <c:v>Перешел (перешла) с платной на бюджетное место</c:v>
                </c:pt>
                <c:pt idx="3">
                  <c:v>На бюджете</c:v>
                </c:pt>
                <c:pt idx="4">
                  <c:v>На платном</c:v>
                </c:pt>
              </c:strCache>
            </c:strRef>
          </c:cat>
          <c:val>
            <c:numRef>
              <c:f>Лист1!$B$2:$B$6</c:f>
              <c:numCache>
                <c:formatCode>####%</c:formatCode>
                <c:ptCount val="5"/>
                <c:pt idx="0">
                  <c:v>1.0416666666666701E-2</c:v>
                </c:pt>
                <c:pt idx="1">
                  <c:v>1.38888888888889E-2</c:v>
                </c:pt>
                <c:pt idx="2">
                  <c:v>2.0833333333333301E-2</c:v>
                </c:pt>
                <c:pt idx="3">
                  <c:v>0.39236111111111099</c:v>
                </c:pt>
                <c:pt idx="4">
                  <c:v>0.5625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60E-46A0-99A4-B4D61AF91E1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205303344"/>
        <c:axId val="205305696"/>
      </c:barChart>
      <c:catAx>
        <c:axId val="205303344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crossAx val="205305696"/>
        <c:crosses val="autoZero"/>
        <c:auto val="1"/>
        <c:lblAlgn val="ctr"/>
        <c:lblOffset val="100"/>
        <c:noMultiLvlLbl val="0"/>
      </c:catAx>
      <c:valAx>
        <c:axId val="205305696"/>
        <c:scaling>
          <c:orientation val="minMax"/>
        </c:scaling>
        <c:delete val="1"/>
        <c:axPos val="b"/>
        <c:numFmt formatCode="####%" sourceLinked="1"/>
        <c:majorTickMark val="out"/>
        <c:minorTickMark val="none"/>
        <c:tickLblPos val="none"/>
        <c:crossAx val="20530334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600"/>
      </a:pPr>
      <a:endParaRPr lang="ru-RU"/>
    </a:p>
  </c:txPr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02105563149988"/>
          <c:y val="3.5927078061285402E-2"/>
          <c:w val="0.462620578389842"/>
          <c:h val="0.9281458438774300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3276C8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Другое</c:v>
                </c:pt>
                <c:pt idx="1">
                  <c:v>Магистра или эквивалентный ему</c:v>
                </c:pt>
                <c:pt idx="2">
                  <c:v>Специалиста или эквивалентный ему</c:v>
                </c:pt>
              </c:strCache>
            </c:strRef>
          </c:cat>
          <c:val>
            <c:numRef>
              <c:f>Лист1!$B$2:$B$4</c:f>
              <c:numCache>
                <c:formatCode>####%</c:formatCode>
                <c:ptCount val="3"/>
                <c:pt idx="0" formatCode="####.0%">
                  <c:v>3.4722222222222199E-3</c:v>
                </c:pt>
                <c:pt idx="1">
                  <c:v>7.6388888888888895E-2</c:v>
                </c:pt>
                <c:pt idx="2">
                  <c:v>0.92013888888888895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7C5-4F17-A944-A8F5FB8E3FE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205306480"/>
        <c:axId val="205306872"/>
      </c:barChart>
      <c:catAx>
        <c:axId val="205306480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crossAx val="205306872"/>
        <c:crosses val="autoZero"/>
        <c:auto val="1"/>
        <c:lblAlgn val="ctr"/>
        <c:lblOffset val="100"/>
        <c:noMultiLvlLbl val="0"/>
      </c:catAx>
      <c:valAx>
        <c:axId val="205306872"/>
        <c:scaling>
          <c:orientation val="minMax"/>
        </c:scaling>
        <c:delete val="1"/>
        <c:axPos val="b"/>
        <c:numFmt formatCode="####.0%" sourceLinked="1"/>
        <c:majorTickMark val="out"/>
        <c:minorTickMark val="none"/>
        <c:tickLblPos val="none"/>
        <c:crossAx val="20530648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600"/>
      </a:pPr>
      <a:endParaRPr lang="ru-RU"/>
    </a:p>
  </c:txPr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02105563149988"/>
          <c:y val="3.5927078061285402E-2"/>
          <c:w val="0.462620578389842"/>
          <c:h val="0.9281458438774300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3276C8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Лист1!$A$2:$A$10</c:f>
              <c:strCache>
                <c:ptCount val="9"/>
                <c:pt idx="0">
                  <c:v>Другое</c:v>
                </c:pt>
                <c:pt idx="1">
                  <c:v>Пока не смог(ла) устроиться на работу</c:v>
                </c:pt>
                <c:pt idx="2">
                  <c:v>Продолжил(а) обучение в магистратур(аспирантуре)</c:v>
                </c:pt>
                <c:pt idx="3">
                  <c:v>Сразу устроился(-ась) не по специальности</c:v>
                </c:pt>
                <c:pt idx="4">
                  <c:v>Продолжил(а) работать на том месте на котором работал(а) во время учебы</c:v>
                </c:pt>
                <c:pt idx="5">
                  <c:v>Сразу не смог(ла) устроиться на работу, но потом устроился(-ась) не по специальности</c:v>
                </c:pt>
                <c:pt idx="6">
                  <c:v>Сразу не смог(ла) устроиться на работу, но потом нашел(-ла) работу по специальности</c:v>
                </c:pt>
                <c:pt idx="7">
                  <c:v>Да, сразу нашел(ла) работу по специальности самостоятельно</c:v>
                </c:pt>
                <c:pt idx="8">
                  <c:v>Да, сразу устроился(-ась) по распределению</c:v>
                </c:pt>
              </c:strCache>
            </c:strRef>
          </c:cat>
          <c:val>
            <c:numRef>
              <c:f>Лист1!$B$2:$B$10</c:f>
              <c:numCache>
                <c:formatCode>####%</c:formatCode>
                <c:ptCount val="9"/>
                <c:pt idx="0">
                  <c:v>2.0833333333333301E-2</c:v>
                </c:pt>
                <c:pt idx="1">
                  <c:v>7.2916666666666699E-2</c:v>
                </c:pt>
                <c:pt idx="2">
                  <c:v>2.0833333333333301E-2</c:v>
                </c:pt>
                <c:pt idx="3">
                  <c:v>8.6805555555555497E-2</c:v>
                </c:pt>
                <c:pt idx="4">
                  <c:v>0.29861111111111099</c:v>
                </c:pt>
                <c:pt idx="5">
                  <c:v>6.9444444444444503E-2</c:v>
                </c:pt>
                <c:pt idx="6">
                  <c:v>5.5555555555555497E-2</c:v>
                </c:pt>
                <c:pt idx="7">
                  <c:v>0.15625</c:v>
                </c:pt>
                <c:pt idx="8">
                  <c:v>0.21875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D73-4B41-B840-15774582D6A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205308832"/>
        <c:axId val="205307264"/>
      </c:barChart>
      <c:catAx>
        <c:axId val="205308832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205307264"/>
        <c:crosses val="autoZero"/>
        <c:auto val="1"/>
        <c:lblAlgn val="ctr"/>
        <c:lblOffset val="100"/>
        <c:noMultiLvlLbl val="0"/>
      </c:catAx>
      <c:valAx>
        <c:axId val="205307264"/>
        <c:scaling>
          <c:orientation val="minMax"/>
        </c:scaling>
        <c:delete val="1"/>
        <c:axPos val="b"/>
        <c:numFmt formatCode="####%" sourceLinked="1"/>
        <c:majorTickMark val="out"/>
        <c:minorTickMark val="none"/>
        <c:tickLblPos val="none"/>
        <c:crossAx val="20530883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600"/>
      </a:pPr>
      <a:endParaRPr lang="ru-RU"/>
    </a:p>
  </c:txPr>
  <c:externalData r:id="rId1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02105563149988"/>
          <c:y val="3.5927078061285402E-2"/>
          <c:w val="0.462620578389842"/>
          <c:h val="0.9281458438774300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3276C8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Лист1!$A$2:$A$10</c:f>
              <c:strCache>
                <c:ptCount val="9"/>
                <c:pt idx="0">
                  <c:v>Затрудняюсь ответить</c:v>
                </c:pt>
                <c:pt idx="1">
                  <c:v>Другое</c:v>
                </c:pt>
                <c:pt idx="2">
                  <c:v>Ярмарка вакансий</c:v>
                </c:pt>
                <c:pt idx="3">
                  <c:v>Сотрудники агентства по трудоустройству</c:v>
                </c:pt>
                <c:pt idx="4">
                  <c:v>БРСМ</c:v>
                </c:pt>
                <c:pt idx="5">
                  <c:v>Помогли преподаватели вуза</c:v>
                </c:pt>
                <c:pt idx="6">
                  <c:v>Продолжил(а) работу там , где работал(а)/подрабатывал(а) во время учёбы</c:v>
                </c:pt>
                <c:pt idx="7">
                  <c:v>Родственники, знакомые</c:v>
                </c:pt>
                <c:pt idx="8">
                  <c:v>Самостоятельно искал(а) работу через Интернет, рассылал(а) резюме</c:v>
                </c:pt>
              </c:strCache>
            </c:strRef>
          </c:cat>
          <c:val>
            <c:numRef>
              <c:f>Лист1!$B$2:$B$10</c:f>
              <c:numCache>
                <c:formatCode>####%</c:formatCode>
                <c:ptCount val="9"/>
                <c:pt idx="0">
                  <c:v>7.9861111111111105E-2</c:v>
                </c:pt>
                <c:pt idx="1">
                  <c:v>5.2083333333333301E-2</c:v>
                </c:pt>
                <c:pt idx="2">
                  <c:v>6.9444444444444397E-3</c:v>
                </c:pt>
                <c:pt idx="3">
                  <c:v>1.0416666666666701E-2</c:v>
                </c:pt>
                <c:pt idx="4">
                  <c:v>1.0416666666666701E-2</c:v>
                </c:pt>
                <c:pt idx="5">
                  <c:v>4.8611111111111098E-2</c:v>
                </c:pt>
                <c:pt idx="6">
                  <c:v>0.19097222222222199</c:v>
                </c:pt>
                <c:pt idx="7">
                  <c:v>0.23611111111111099</c:v>
                </c:pt>
                <c:pt idx="8">
                  <c:v>0.36458333333333298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363-46DC-A282-CEA2D3FBFFB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205301384"/>
        <c:axId val="205296112"/>
      </c:barChart>
      <c:catAx>
        <c:axId val="205301384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205296112"/>
        <c:crosses val="autoZero"/>
        <c:auto val="1"/>
        <c:lblAlgn val="ctr"/>
        <c:lblOffset val="100"/>
        <c:noMultiLvlLbl val="0"/>
      </c:catAx>
      <c:valAx>
        <c:axId val="205296112"/>
        <c:scaling>
          <c:orientation val="minMax"/>
        </c:scaling>
        <c:delete val="1"/>
        <c:axPos val="b"/>
        <c:numFmt formatCode="####%" sourceLinked="1"/>
        <c:majorTickMark val="out"/>
        <c:minorTickMark val="none"/>
        <c:tickLblPos val="none"/>
        <c:crossAx val="20530138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600"/>
      </a:pPr>
      <a:endParaRPr lang="ru-RU"/>
    </a:p>
  </c:txPr>
  <c:externalData r:id="rId1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02105563149988"/>
          <c:y val="3.5927078061285402E-2"/>
          <c:w val="0.462620578389842"/>
          <c:h val="0.9281458438774300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3276C8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Лист1!$A$2:$A$11</c:f>
              <c:strCache>
                <c:ptCount val="10"/>
                <c:pt idx="0">
                  <c:v>Затрудняюсь ответить</c:v>
                </c:pt>
                <c:pt idx="1">
                  <c:v>Другое</c:v>
                </c:pt>
                <c:pt idx="2">
                  <c:v>Поскольку работаю не по специальности, ничего из того, чему учили </c:v>
                </c:pt>
                <c:pt idx="3">
                  <c:v>На рабочем месте или на краткосрочных курсах можно получить лучш</c:v>
                </c:pt>
                <c:pt idx="4">
                  <c:v>Некоторые знания и навыки пригодились даже для работы не по специ</c:v>
                </c:pt>
                <c:pt idx="5">
                  <c:v>Учили совершенно не тому, что нужно</c:v>
                </c:pt>
                <c:pt idx="6">
                  <c:v>Если и получил(а) подготовку во время обучения в вузе, то благодар</c:v>
                </c:pt>
                <c:pt idx="7">
                  <c:v>Мало из того, чему учили, пригодилось в работе по специальности</c:v>
                </c:pt>
                <c:pt idx="8">
                  <c:v>Вполне достаточная для работы по специальности</c:v>
                </c:pt>
                <c:pt idx="9">
                  <c:v>Получил(а) в вузе основу для дальнейшего освоения специальности</c:v>
                </c:pt>
              </c:strCache>
            </c:strRef>
          </c:cat>
          <c:val>
            <c:numRef>
              <c:f>Лист1!$B$2:$B$11</c:f>
              <c:numCache>
                <c:formatCode>####%</c:formatCode>
                <c:ptCount val="10"/>
                <c:pt idx="0">
                  <c:v>1.7361111111111101E-2</c:v>
                </c:pt>
                <c:pt idx="1">
                  <c:v>6.9444444444444397E-3</c:v>
                </c:pt>
                <c:pt idx="2">
                  <c:v>5.2083333333333301E-2</c:v>
                </c:pt>
                <c:pt idx="3">
                  <c:v>6.5972222222222196E-2</c:v>
                </c:pt>
                <c:pt idx="4">
                  <c:v>7.2916666666666699E-2</c:v>
                </c:pt>
                <c:pt idx="5">
                  <c:v>7.9861111111111105E-2</c:v>
                </c:pt>
                <c:pt idx="6">
                  <c:v>7.9861111111111105E-2</c:v>
                </c:pt>
                <c:pt idx="7">
                  <c:v>0.14583333333333301</c:v>
                </c:pt>
                <c:pt idx="8">
                  <c:v>0.19791666666666699</c:v>
                </c:pt>
                <c:pt idx="9">
                  <c:v>0.28125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76F-4F06-8266-DEFBA73AD40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205297680"/>
        <c:axId val="205298856"/>
      </c:barChart>
      <c:catAx>
        <c:axId val="205297680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000"/>
            </a:pPr>
            <a:endParaRPr lang="ru-RU"/>
          </a:p>
        </c:txPr>
        <c:crossAx val="205298856"/>
        <c:crosses val="autoZero"/>
        <c:auto val="1"/>
        <c:lblAlgn val="ctr"/>
        <c:lblOffset val="100"/>
        <c:noMultiLvlLbl val="0"/>
      </c:catAx>
      <c:valAx>
        <c:axId val="205298856"/>
        <c:scaling>
          <c:orientation val="minMax"/>
        </c:scaling>
        <c:delete val="1"/>
        <c:axPos val="b"/>
        <c:numFmt formatCode="####%" sourceLinked="1"/>
        <c:majorTickMark val="out"/>
        <c:minorTickMark val="none"/>
        <c:tickLblPos val="none"/>
        <c:crossAx val="20529768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6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1254937722969101"/>
          <c:y val="3.8631969240435202E-2"/>
          <c:w val="0.58946768260316795"/>
          <c:h val="0.9227360615191300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3276C8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Заочная</c:v>
                </c:pt>
                <c:pt idx="1">
                  <c:v>Дистанционная</c:v>
                </c:pt>
                <c:pt idx="2">
                  <c:v>Очная</c:v>
                </c:pt>
              </c:strCache>
            </c:strRef>
          </c:cat>
          <c:val>
            <c:numRef>
              <c:f>Лист1!$B$2:$B$4</c:f>
              <c:numCache>
                <c:formatCode>####%</c:formatCode>
                <c:ptCount val="3"/>
                <c:pt idx="0">
                  <c:v>0.32432432432432401</c:v>
                </c:pt>
                <c:pt idx="1">
                  <c:v>0.29729729729729698</c:v>
                </c:pt>
                <c:pt idx="2">
                  <c:v>0.37837837837837801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078-445A-8C6E-367983D83BD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203197488"/>
        <c:axId val="203200232"/>
      </c:barChart>
      <c:catAx>
        <c:axId val="203197488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crossAx val="203200232"/>
        <c:crosses val="autoZero"/>
        <c:auto val="1"/>
        <c:lblAlgn val="ctr"/>
        <c:lblOffset val="100"/>
        <c:noMultiLvlLbl val="0"/>
      </c:catAx>
      <c:valAx>
        <c:axId val="203200232"/>
        <c:scaling>
          <c:orientation val="minMax"/>
        </c:scaling>
        <c:delete val="1"/>
        <c:axPos val="b"/>
        <c:numFmt formatCode="####%" sourceLinked="1"/>
        <c:majorTickMark val="out"/>
        <c:minorTickMark val="none"/>
        <c:tickLblPos val="none"/>
        <c:crossAx val="20319748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600"/>
      </a:pPr>
      <a:endParaRPr lang="ru-RU"/>
    </a:p>
  </c:txPr>
  <c:externalData r:id="rId1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1197185819932999"/>
          <c:y val="3.5927078061285402E-2"/>
          <c:w val="0.68802814180066896"/>
          <c:h val="0.9281458438774300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3276C8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Затрудняюсь ответить</c:v>
                </c:pt>
                <c:pt idx="1">
                  <c:v>Другое</c:v>
                </c:pt>
                <c:pt idx="2">
                  <c:v>Никакой пользы не принесла</c:v>
                </c:pt>
                <c:pt idx="3">
                  <c:v>Возможно, принесла бы пользу, если бы была правильно организована</c:v>
                </c:pt>
                <c:pt idx="4">
                  <c:v>Да, была полезна</c:v>
                </c:pt>
              </c:strCache>
            </c:strRef>
          </c:cat>
          <c:val>
            <c:numRef>
              <c:f>Лист1!$B$2:$B$6</c:f>
              <c:numCache>
                <c:formatCode>####%</c:formatCode>
                <c:ptCount val="5"/>
                <c:pt idx="0">
                  <c:v>5.9027777777777797E-2</c:v>
                </c:pt>
                <c:pt idx="1">
                  <c:v>2.43055555555555E-2</c:v>
                </c:pt>
                <c:pt idx="2">
                  <c:v>0.29166666666666702</c:v>
                </c:pt>
                <c:pt idx="3">
                  <c:v>0.34027777777777801</c:v>
                </c:pt>
                <c:pt idx="4">
                  <c:v>0.28472222222222199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5B9-44FD-B59F-4563E141CFD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205293368"/>
        <c:axId val="205296896"/>
      </c:barChart>
      <c:catAx>
        <c:axId val="205293368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205296896"/>
        <c:crosses val="autoZero"/>
        <c:auto val="1"/>
        <c:lblAlgn val="ctr"/>
        <c:lblOffset val="100"/>
        <c:noMultiLvlLbl val="0"/>
      </c:catAx>
      <c:valAx>
        <c:axId val="205296896"/>
        <c:scaling>
          <c:orientation val="minMax"/>
        </c:scaling>
        <c:delete val="1"/>
        <c:axPos val="b"/>
        <c:numFmt formatCode="####%" sourceLinked="1"/>
        <c:majorTickMark val="out"/>
        <c:minorTickMark val="none"/>
        <c:tickLblPos val="none"/>
        <c:crossAx val="20529336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600"/>
      </a:pPr>
      <a:endParaRPr lang="ru-RU"/>
    </a:p>
  </c:txPr>
  <c:externalData r:id="rId1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02105563149988"/>
          <c:y val="3.5927078061285402E-2"/>
          <c:w val="0.462620578389843"/>
          <c:h val="0.9281458438774300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3276C8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Лист1!$A$2:$A$10</c:f>
              <c:strCache>
                <c:ptCount val="9"/>
                <c:pt idx="0">
                  <c:v>Затрудняюсь ответить</c:v>
                </c:pt>
                <c:pt idx="1">
                  <c:v>Другое</c:v>
                </c:pt>
                <c:pt idx="2">
                  <c:v>Система распределения позволяет администрации вуза свести счеты с неугодными  студентами</c:v>
                </c:pt>
                <c:pt idx="3">
                  <c:v>Условия работы по распределению часто тяжелые и унизительные, но это закаляет волю и готовит к самостоятельной жизни</c:v>
                </c:pt>
                <c:pt idx="4">
                  <c:v>Это полезная система, позволяющая гарантировать трудоустройство молодым специалистам</c:v>
                </c:pt>
                <c:pt idx="5">
                  <c:v>Это несправедливая система, поскольку студенты-платники в отличие от бюджетников избавлены от принудительного распределения на низкооплачиваемые и неудобные места работы</c:v>
                </c:pt>
                <c:pt idx="6">
                  <c:v>Это несправедливая система, поскольку студенты-платники не только наказаны тем, что они оплачивали свое обучение, но они лишаются еще и льгот молодого специалиста на первом рабочем месте</c:v>
                </c:pt>
                <c:pt idx="7">
                  <c:v>С системой распределения можно мириться, так как во многих случаях выпускник сам может принести заявку от работодателя</c:v>
                </c:pt>
                <c:pt idx="8">
                  <c:v>Государство с помощью системы распределения затыкает дыры там, где никто не хочет работать из-за плохих условий труда и жизни</c:v>
                </c:pt>
              </c:strCache>
            </c:strRef>
          </c:cat>
          <c:val>
            <c:numRef>
              <c:f>Лист1!$B$2:$B$10</c:f>
              <c:numCache>
                <c:formatCode>####%</c:formatCode>
                <c:ptCount val="9"/>
                <c:pt idx="0">
                  <c:v>0.11111111111111099</c:v>
                </c:pt>
                <c:pt idx="1">
                  <c:v>2.43055555555555E-2</c:v>
                </c:pt>
                <c:pt idx="2">
                  <c:v>4.5138888888888902E-2</c:v>
                </c:pt>
                <c:pt idx="3">
                  <c:v>4.8611111111111098E-2</c:v>
                </c:pt>
                <c:pt idx="4">
                  <c:v>9.7222222222222196E-2</c:v>
                </c:pt>
                <c:pt idx="5">
                  <c:v>0.118055555555556</c:v>
                </c:pt>
                <c:pt idx="6">
                  <c:v>0.131944444444444</c:v>
                </c:pt>
                <c:pt idx="7">
                  <c:v>0.3125</c:v>
                </c:pt>
                <c:pt idx="8">
                  <c:v>0.46875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4B9-42E7-8D19-07EF7FFE078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205299248"/>
        <c:axId val="205297288"/>
      </c:barChart>
      <c:catAx>
        <c:axId val="205299248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000"/>
            </a:pPr>
            <a:endParaRPr lang="ru-RU"/>
          </a:p>
        </c:txPr>
        <c:crossAx val="205297288"/>
        <c:crosses val="autoZero"/>
        <c:auto val="1"/>
        <c:lblAlgn val="ctr"/>
        <c:lblOffset val="100"/>
        <c:noMultiLvlLbl val="0"/>
      </c:catAx>
      <c:valAx>
        <c:axId val="205297288"/>
        <c:scaling>
          <c:orientation val="minMax"/>
        </c:scaling>
        <c:delete val="1"/>
        <c:axPos val="b"/>
        <c:numFmt formatCode="####%" sourceLinked="1"/>
        <c:majorTickMark val="out"/>
        <c:minorTickMark val="none"/>
        <c:tickLblPos val="none"/>
        <c:crossAx val="20529924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600"/>
      </a:pPr>
      <a:endParaRPr lang="ru-RU"/>
    </a:p>
  </c:txPr>
  <c:externalData r:id="rId1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151094322853"/>
          <c:y val="0"/>
          <c:w val="0.75554696821126099"/>
          <c:h val="0.9281458438774300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3276C8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Зарубежный</c:v>
                </c:pt>
                <c:pt idx="1">
                  <c:v>Беларуский</c:v>
                </c:pt>
              </c:strCache>
            </c:strRef>
          </c:cat>
          <c:val>
            <c:numRef>
              <c:f>Лист1!$B$2:$B$3</c:f>
              <c:numCache>
                <c:formatCode>####%</c:formatCode>
                <c:ptCount val="2"/>
                <c:pt idx="0">
                  <c:v>4.1666666666666699E-2</c:v>
                </c:pt>
                <c:pt idx="1">
                  <c:v>0.96527777777777801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BB7-424A-B6BC-025F195ABAB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205292192"/>
        <c:axId val="205294936"/>
      </c:barChart>
      <c:catAx>
        <c:axId val="205292192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crossAx val="205294936"/>
        <c:crosses val="autoZero"/>
        <c:auto val="1"/>
        <c:lblAlgn val="ctr"/>
        <c:lblOffset val="100"/>
        <c:noMultiLvlLbl val="0"/>
      </c:catAx>
      <c:valAx>
        <c:axId val="205294936"/>
        <c:scaling>
          <c:orientation val="minMax"/>
        </c:scaling>
        <c:delete val="1"/>
        <c:axPos val="b"/>
        <c:numFmt formatCode="####%" sourceLinked="1"/>
        <c:majorTickMark val="out"/>
        <c:minorTickMark val="none"/>
        <c:tickLblPos val="none"/>
        <c:crossAx val="20529219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600"/>
      </a:pPr>
      <a:endParaRPr lang="ru-RU"/>
    </a:p>
  </c:txPr>
  <c:externalData r:id="rId1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4444823403738596"/>
          <c:y val="6.9963230206390503E-2"/>
          <c:w val="0.45555176596261499"/>
          <c:h val="0.8600735395872189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%</c:v>
                </c:pt>
              </c:strCache>
            </c:strRef>
          </c:tx>
          <c:spPr>
            <a:solidFill>
              <a:srgbClr val="3276C8"/>
            </a:solidFill>
          </c:spPr>
          <c:invertIfNegative val="0"/>
          <c:dPt>
            <c:idx val="9"/>
            <c:invertIfNegative val="0"/>
            <c:bubble3D val="0"/>
            <c:spPr>
              <a:solidFill>
                <a:schemeClr val="tx2">
                  <a:lumMod val="5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74EB-4E7E-914E-B2D0EC129B2F}"/>
              </c:ext>
            </c:extLst>
          </c:dPt>
          <c:dPt>
            <c:idx val="11"/>
            <c:invertIfNegative val="0"/>
            <c:bubble3D val="0"/>
            <c:spPr>
              <a:solidFill>
                <a:schemeClr val="accent1">
                  <a:lumMod val="5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74EB-4E7E-914E-B2D0EC129B2F}"/>
              </c:ext>
            </c:extLst>
          </c:dPt>
          <c:dPt>
            <c:idx val="12"/>
            <c:invertIfNegative val="0"/>
            <c:bubble3D val="0"/>
            <c:spPr>
              <a:solidFill>
                <a:schemeClr val="accent1">
                  <a:lumMod val="5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74EB-4E7E-914E-B2D0EC129B2F}"/>
              </c:ext>
            </c:extLst>
          </c:dPt>
          <c:dPt>
            <c:idx val="13"/>
            <c:invertIfNegative val="0"/>
            <c:bubble3D val="0"/>
            <c:spPr>
              <a:solidFill>
                <a:schemeClr val="tx2">
                  <a:lumMod val="5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74EB-4E7E-914E-B2D0EC129B2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Академия</c:v>
                </c:pt>
                <c:pt idx="1">
                  <c:v>Колледж</c:v>
                </c:pt>
                <c:pt idx="2">
                  <c:v>Институт</c:v>
                </c:pt>
                <c:pt idx="3">
                  <c:v>Университет</c:v>
                </c:pt>
              </c:strCache>
            </c:strRef>
          </c:cat>
          <c:val>
            <c:numRef>
              <c:f>Лист1!$B$2:$B$5</c:f>
              <c:numCache>
                <c:formatCode>####%</c:formatCode>
                <c:ptCount val="4"/>
                <c:pt idx="0">
                  <c:v>4.6762589928057603E-2</c:v>
                </c:pt>
                <c:pt idx="1">
                  <c:v>4.6762589928057603E-2</c:v>
                </c:pt>
                <c:pt idx="2">
                  <c:v>6.4748201438848907E-2</c:v>
                </c:pt>
                <c:pt idx="3">
                  <c:v>0.84172661870503596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74EB-4E7E-914E-B2D0EC129B2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205292976"/>
        <c:axId val="205293760"/>
      </c:barChart>
      <c:catAx>
        <c:axId val="205292976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400" b="0"/>
            </a:pPr>
            <a:endParaRPr lang="ru-RU"/>
          </a:p>
        </c:txPr>
        <c:crossAx val="205293760"/>
        <c:crosses val="autoZero"/>
        <c:auto val="1"/>
        <c:lblAlgn val="ctr"/>
        <c:lblOffset val="100"/>
        <c:noMultiLvlLbl val="0"/>
      </c:catAx>
      <c:valAx>
        <c:axId val="205293760"/>
        <c:scaling>
          <c:orientation val="minMax"/>
        </c:scaling>
        <c:delete val="1"/>
        <c:axPos val="b"/>
        <c:numFmt formatCode="####%" sourceLinked="1"/>
        <c:majorTickMark val="out"/>
        <c:minorTickMark val="none"/>
        <c:tickLblPos val="none"/>
        <c:crossAx val="20529297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6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5079872047244101"/>
          <c:y val="3.4375000000000003E-2"/>
          <c:w val="0.70545127952755904"/>
          <c:h val="0.9312500000000000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3276C8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Лист1!$A$2:$A$11</c:f>
              <c:strCache>
                <c:ptCount val="10"/>
                <c:pt idx="0">
                  <c:v>Другая страна </c:v>
                </c:pt>
                <c:pt idx="1">
                  <c:v>Чехия</c:v>
                </c:pt>
                <c:pt idx="2">
                  <c:v>Литва</c:v>
                </c:pt>
                <c:pt idx="3">
                  <c:v>Франция</c:v>
                </c:pt>
                <c:pt idx="4">
                  <c:v>Украина</c:v>
                </c:pt>
                <c:pt idx="5">
                  <c:v>Канада</c:v>
                </c:pt>
                <c:pt idx="6">
                  <c:v>США</c:v>
                </c:pt>
                <c:pt idx="7">
                  <c:v>Россия</c:v>
                </c:pt>
                <c:pt idx="8">
                  <c:v>Англия</c:v>
                </c:pt>
                <c:pt idx="9">
                  <c:v>Германия</c:v>
                </c:pt>
              </c:strCache>
            </c:strRef>
          </c:cat>
          <c:val>
            <c:numRef>
              <c:f>Лист1!$B$2:$B$11</c:f>
              <c:numCache>
                <c:formatCode>####%</c:formatCode>
                <c:ptCount val="10"/>
                <c:pt idx="0">
                  <c:v>0.162162162162162</c:v>
                </c:pt>
                <c:pt idx="1">
                  <c:v>2.7027027027027001E-2</c:v>
                </c:pt>
                <c:pt idx="2">
                  <c:v>5.4054054054054099E-2</c:v>
                </c:pt>
                <c:pt idx="3">
                  <c:v>5.4054054054054099E-2</c:v>
                </c:pt>
                <c:pt idx="4">
                  <c:v>5.4054054054054099E-2</c:v>
                </c:pt>
                <c:pt idx="5">
                  <c:v>5.4054054054054099E-2</c:v>
                </c:pt>
                <c:pt idx="6">
                  <c:v>0.108108108108108</c:v>
                </c:pt>
                <c:pt idx="7">
                  <c:v>0.135135135135135</c:v>
                </c:pt>
                <c:pt idx="8">
                  <c:v>0.135135135135135</c:v>
                </c:pt>
                <c:pt idx="9">
                  <c:v>0.18918918918918901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284-4777-BF45-CCCA1AE363B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203197880"/>
        <c:axId val="203200624"/>
      </c:barChart>
      <c:catAx>
        <c:axId val="203197880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crossAx val="203200624"/>
        <c:crosses val="autoZero"/>
        <c:auto val="1"/>
        <c:lblAlgn val="ctr"/>
        <c:lblOffset val="100"/>
        <c:noMultiLvlLbl val="0"/>
      </c:catAx>
      <c:valAx>
        <c:axId val="203200624"/>
        <c:scaling>
          <c:orientation val="minMax"/>
        </c:scaling>
        <c:delete val="1"/>
        <c:axPos val="b"/>
        <c:numFmt formatCode="####%" sourceLinked="1"/>
        <c:majorTickMark val="out"/>
        <c:minorTickMark val="none"/>
        <c:tickLblPos val="none"/>
        <c:crossAx val="20319788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6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9"/>
    </mc:Choice>
    <mc:Fallback>
      <c:style val="19"/>
    </mc:Fallback>
  </mc:AlternateContent>
  <c:chart>
    <c:autoTitleDeleted val="1"/>
    <c:plotArea>
      <c:layout>
        <c:manualLayout>
          <c:layoutTarget val="inner"/>
          <c:xMode val="edge"/>
          <c:yMode val="edge"/>
          <c:x val="7.7739501312336007E-2"/>
          <c:y val="3.4375000000000003E-2"/>
          <c:w val="0.84069799868766404"/>
          <c:h val="0.74482308070866099"/>
        </c:manualLayout>
      </c:layout>
      <c:area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Lbls>
            <c:dLbl>
              <c:idx val="0"/>
              <c:layout>
                <c:manualLayout>
                  <c:x val="3.6490198407073599E-2"/>
                  <c:y val="-0.1156250000000000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95D0-4D69-B267-2638E435A8C1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"/>
                  <c:y val="-4.06250000000000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95D0-4D69-B267-2638E435A8C1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2.0272332448374201E-3"/>
                  <c:y val="-4.06250000000000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95D0-4D69-B267-2638E435A8C1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4.4599131386423199E-2"/>
                  <c:y val="-2.18749999999999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95D0-4D69-B267-2638E435A8C1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Да, вижу</c:v>
                </c:pt>
                <c:pt idx="1">
                  <c:v>Особых преимуществ нет</c:v>
                </c:pt>
                <c:pt idx="2">
                  <c:v>Совершенно не вижу разницы</c:v>
                </c:pt>
                <c:pt idx="3">
                  <c:v>В Беларуси учиться лучше</c:v>
                </c:pt>
                <c:pt idx="4">
                  <c:v>Затрудняюсь ответить</c:v>
                </c:pt>
              </c:strCache>
            </c:strRef>
          </c:cat>
          <c:val>
            <c:numRef>
              <c:f>Лист1!$B$2:$B$6</c:f>
              <c:numCache>
                <c:formatCode>####%</c:formatCode>
                <c:ptCount val="5"/>
                <c:pt idx="0">
                  <c:v>0.48648648648648601</c:v>
                </c:pt>
                <c:pt idx="1">
                  <c:v>0.162162162162162</c:v>
                </c:pt>
                <c:pt idx="2">
                  <c:v>0.162162162162162</c:v>
                </c:pt>
                <c:pt idx="3">
                  <c:v>5.4054054054054099E-2</c:v>
                </c:pt>
                <c:pt idx="4">
                  <c:v>0.135135135135135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95D0-4D69-B267-2638E435A8C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axId val="203201016"/>
        <c:axId val="203195528"/>
      </c:areaChart>
      <c:catAx>
        <c:axId val="20320101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203195528"/>
        <c:crosses val="autoZero"/>
        <c:auto val="1"/>
        <c:lblAlgn val="ctr"/>
        <c:lblOffset val="100"/>
        <c:noMultiLvlLbl val="0"/>
      </c:catAx>
      <c:valAx>
        <c:axId val="203195528"/>
        <c:scaling>
          <c:orientation val="minMax"/>
        </c:scaling>
        <c:delete val="1"/>
        <c:axPos val="l"/>
        <c:numFmt formatCode="####%" sourceLinked="1"/>
        <c:majorTickMark val="none"/>
        <c:minorTickMark val="none"/>
        <c:tickLblPos val="none"/>
        <c:crossAx val="203201016"/>
        <c:crosses val="autoZero"/>
        <c:crossBetween val="midCat"/>
      </c:valAx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4351400569018904"/>
          <c:y val="5.1398041543142398E-2"/>
          <c:w val="0.45188505624978897"/>
          <c:h val="0.8972039169137150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%</c:v>
                </c:pt>
              </c:strCache>
            </c:strRef>
          </c:tx>
          <c:spPr>
            <a:solidFill>
              <a:srgbClr val="3276C8"/>
            </a:solidFill>
          </c:spPr>
          <c:invertIfNegative val="0"/>
          <c:dPt>
            <c:idx val="11"/>
            <c:invertIfNegative val="0"/>
            <c:bubble3D val="0"/>
            <c:spPr>
              <a:solidFill>
                <a:schemeClr val="accent1">
                  <a:lumMod val="5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C727-462A-8081-2DEE623FA054}"/>
              </c:ext>
            </c:extLst>
          </c:dPt>
          <c:dPt>
            <c:idx val="12"/>
            <c:invertIfNegative val="0"/>
            <c:bubble3D val="0"/>
            <c:spPr>
              <a:solidFill>
                <a:schemeClr val="accent1">
                  <a:lumMod val="5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C727-462A-8081-2DEE623FA054}"/>
              </c:ext>
            </c:extLst>
          </c:dPt>
          <c:dPt>
            <c:idx val="13"/>
            <c:invertIfNegative val="0"/>
            <c:bubble3D val="0"/>
            <c:spPr>
              <a:solidFill>
                <a:schemeClr val="tx2">
                  <a:lumMod val="5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C727-462A-8081-2DEE623FA05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Лист1!$A$2:$A$15</c:f>
              <c:strCache>
                <c:ptCount val="14"/>
                <c:pt idx="0">
                  <c:v>Другое</c:v>
                </c:pt>
                <c:pt idx="1">
                  <c:v>За деньги здесь можно решить любую проблему с учебой</c:v>
                </c:pt>
                <c:pt idx="2">
                  <c:v>Лучшие возможности создать семью и позаботиться о будущем детей</c:v>
                </c:pt>
                <c:pt idx="3">
                  <c:v>Коррупция или плагиат в студенческих работах здесь редкость</c:v>
                </c:pt>
                <c:pt idx="4">
                  <c:v>У студентов моего вуза больше свободы, и с ними считается администрация вуза</c:v>
                </c:pt>
                <c:pt idx="5">
                  <c:v>Учиться легче, преподаватели не требовательны</c:v>
                </c:pt>
                <c:pt idx="6">
                  <c:v>Жизнь студентов веселее</c:v>
                </c:pt>
                <c:pt idx="7">
                  <c:v>Качество образования лучше в зарубежном вузе, в котором я учусь</c:v>
                </c:pt>
                <c:pt idx="8">
                  <c:v>Есть лучшие перспективы трудоустройства</c:v>
                </c:pt>
                <c:pt idx="9">
                  <c:v>В зарубежном вузе осваиваешь новый язык и культуру другой страны</c:v>
                </c:pt>
                <c:pt idx="10">
                  <c:v>Здесь никто не навязывает идеологию и  не принуждает поддерживать власть</c:v>
                </c:pt>
                <c:pt idx="11">
                  <c:v>Студенты более самостоятельны и ответственны</c:v>
                </c:pt>
                <c:pt idx="12">
                  <c:v>Есть возможность остаться жить и работать за рубежом</c:v>
                </c:pt>
                <c:pt idx="13">
                  <c:v>Условия обучения и быта лучше, чем в Беларус</c:v>
                </c:pt>
              </c:strCache>
            </c:strRef>
          </c:cat>
          <c:val>
            <c:numRef>
              <c:f>Лист1!$B$2:$B$15</c:f>
              <c:numCache>
                <c:formatCode>####%</c:formatCode>
                <c:ptCount val="14"/>
                <c:pt idx="0">
                  <c:v>5.5555555555555497E-2</c:v>
                </c:pt>
                <c:pt idx="1">
                  <c:v>0.16666666666666699</c:v>
                </c:pt>
                <c:pt idx="2">
                  <c:v>0.22222222222222199</c:v>
                </c:pt>
                <c:pt idx="3">
                  <c:v>0.27777777777777801</c:v>
                </c:pt>
                <c:pt idx="4">
                  <c:v>0.33333333333333298</c:v>
                </c:pt>
                <c:pt idx="5">
                  <c:v>0.33333333333333298</c:v>
                </c:pt>
                <c:pt idx="6">
                  <c:v>0.33333333333333298</c:v>
                </c:pt>
                <c:pt idx="7">
                  <c:v>0.38888888888888901</c:v>
                </c:pt>
                <c:pt idx="8">
                  <c:v>0.38888888888888901</c:v>
                </c:pt>
                <c:pt idx="9">
                  <c:v>0.38888888888888901</c:v>
                </c:pt>
                <c:pt idx="10">
                  <c:v>0.38888888888888901</c:v>
                </c:pt>
                <c:pt idx="11">
                  <c:v>0.44444444444444398</c:v>
                </c:pt>
                <c:pt idx="12">
                  <c:v>0.44444444444444398</c:v>
                </c:pt>
                <c:pt idx="13">
                  <c:v>0.5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C727-462A-8081-2DEE623FA05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203201408"/>
        <c:axId val="203195920"/>
      </c:barChart>
      <c:catAx>
        <c:axId val="203201408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100"/>
            </a:pPr>
            <a:endParaRPr lang="ru-RU"/>
          </a:p>
        </c:txPr>
        <c:crossAx val="203195920"/>
        <c:crosses val="autoZero"/>
        <c:auto val="1"/>
        <c:lblAlgn val="ctr"/>
        <c:lblOffset val="100"/>
        <c:noMultiLvlLbl val="0"/>
      </c:catAx>
      <c:valAx>
        <c:axId val="203195920"/>
        <c:scaling>
          <c:orientation val="minMax"/>
        </c:scaling>
        <c:delete val="1"/>
        <c:axPos val="b"/>
        <c:numFmt formatCode="####%" sourceLinked="1"/>
        <c:majorTickMark val="out"/>
        <c:minorTickMark val="none"/>
        <c:tickLblPos val="none"/>
        <c:crossAx val="20320140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6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1254937722969101"/>
          <c:y val="3.8631969240435202E-2"/>
          <c:w val="0.58946768260316795"/>
          <c:h val="0.9227360615191300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3276C8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заочная</c:v>
                </c:pt>
                <c:pt idx="1">
                  <c:v>очная</c:v>
                </c:pt>
              </c:strCache>
            </c:strRef>
          </c:cat>
          <c:val>
            <c:numRef>
              <c:f>Лист1!$B$2:$B$3</c:f>
              <c:numCache>
                <c:formatCode>####%</c:formatCode>
                <c:ptCount val="2"/>
                <c:pt idx="0">
                  <c:v>0.36923076923076897</c:v>
                </c:pt>
                <c:pt idx="1">
                  <c:v>0.63076923076923097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4F4-4D0B-AAFE-10A7B7EB5E6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203540000"/>
        <c:axId val="203540392"/>
      </c:barChart>
      <c:catAx>
        <c:axId val="203540000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crossAx val="203540392"/>
        <c:crosses val="autoZero"/>
        <c:auto val="1"/>
        <c:lblAlgn val="ctr"/>
        <c:lblOffset val="100"/>
        <c:noMultiLvlLbl val="0"/>
      </c:catAx>
      <c:valAx>
        <c:axId val="203540392"/>
        <c:scaling>
          <c:orientation val="minMax"/>
        </c:scaling>
        <c:delete val="1"/>
        <c:axPos val="b"/>
        <c:numFmt formatCode="####%" sourceLinked="1"/>
        <c:majorTickMark val="out"/>
        <c:minorTickMark val="none"/>
        <c:tickLblPos val="none"/>
        <c:crossAx val="20354000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600"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9"/>
    </mc:Choice>
    <mc:Fallback>
      <c:style val="19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63575459317586"/>
          <c:y val="9.6875000000000003E-2"/>
          <c:w val="0.52291666666666703"/>
          <c:h val="0.78437500000000004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Лист1!$A$2:$A$5</c:f>
              <c:strCache>
                <c:ptCount val="4"/>
                <c:pt idx="0">
                  <c:v>Да</c:v>
                </c:pt>
                <c:pt idx="1">
                  <c:v>Что-то слышал(а), но подробностей не знаю</c:v>
                </c:pt>
                <c:pt idx="2">
                  <c:v>Нет, мне ничего не известно об этом движении</c:v>
                </c:pt>
                <c:pt idx="3">
                  <c:v>Затрудняюсь ответить</c:v>
                </c:pt>
              </c:strCache>
            </c:strRef>
          </c:cat>
          <c:val>
            <c:numRef>
              <c:f>Лист1!$B$2:$B$5</c:f>
              <c:numCache>
                <c:formatCode>####%</c:formatCode>
                <c:ptCount val="4"/>
                <c:pt idx="0">
                  <c:v>0.33333333333333298</c:v>
                </c:pt>
                <c:pt idx="1">
                  <c:v>0.2</c:v>
                </c:pt>
                <c:pt idx="2">
                  <c:v>0.41538461538461602</c:v>
                </c:pt>
                <c:pt idx="3">
                  <c:v>5.1282051282051301E-2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71B-4DF0-A1DC-F36357923002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</c:plotArea>
    <c:legend>
      <c:legendPos val="l"/>
      <c:layout>
        <c:manualLayout>
          <c:xMode val="edge"/>
          <c:yMode val="edge"/>
          <c:x val="1.0416666666666701E-2"/>
          <c:y val="0.123405019685039"/>
          <c:w val="0.29590108267716497"/>
          <c:h val="0.79693996062992101"/>
        </c:manualLayout>
      </c:layout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4351400569018904"/>
          <c:y val="5.1398041543142398E-2"/>
          <c:w val="0.40574629073094098"/>
          <c:h val="0.8972039169137160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%</c:v>
                </c:pt>
              </c:strCache>
            </c:strRef>
          </c:tx>
          <c:spPr>
            <a:solidFill>
              <a:srgbClr val="3276C8"/>
            </a:solidFill>
          </c:spPr>
          <c:invertIfNegative val="0"/>
          <c:dPt>
            <c:idx val="9"/>
            <c:invertIfNegative val="0"/>
            <c:bubble3D val="0"/>
            <c:spPr>
              <a:solidFill>
                <a:schemeClr val="tx2">
                  <a:lumMod val="5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F411-4144-AF3C-070260ED5D7C}"/>
              </c:ext>
            </c:extLst>
          </c:dPt>
          <c:dPt>
            <c:idx val="11"/>
            <c:invertIfNegative val="0"/>
            <c:bubble3D val="0"/>
            <c:spPr>
              <a:solidFill>
                <a:schemeClr val="accent1">
                  <a:lumMod val="5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F411-4144-AF3C-070260ED5D7C}"/>
              </c:ext>
            </c:extLst>
          </c:dPt>
          <c:dPt>
            <c:idx val="12"/>
            <c:invertIfNegative val="0"/>
            <c:bubble3D val="0"/>
            <c:spPr>
              <a:solidFill>
                <a:schemeClr val="accent1">
                  <a:lumMod val="5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F411-4144-AF3C-070260ED5D7C}"/>
              </c:ext>
            </c:extLst>
          </c:dPt>
          <c:dPt>
            <c:idx val="13"/>
            <c:invertIfNegative val="0"/>
            <c:bubble3D val="0"/>
            <c:spPr>
              <a:solidFill>
                <a:schemeClr val="tx2">
                  <a:lumMod val="5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F411-4144-AF3C-070260ED5D7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Лист1!$A$2:$A$11</c:f>
              <c:strCache>
                <c:ptCount val="10"/>
                <c:pt idx="0">
                  <c:v>Затрудняюсь ответить</c:v>
                </c:pt>
                <c:pt idx="1">
                  <c:v>Другое</c:v>
                </c:pt>
                <c:pt idx="2">
                  <c:v>Против принудительного распределения</c:v>
                </c:pt>
                <c:pt idx="3">
                  <c:v>Против обязательного посещения лекций</c:v>
                </c:pt>
                <c:pt idx="4">
                  <c:v>Против коррупции и произвола преподавателей</c:v>
                </c:pt>
                <c:pt idx="5">
                  <c:v>Против несправедливых выборов в органы студенческого самоуправления и  зависимости этих органов от администрации факультета или вуза</c:v>
                </c:pt>
                <c:pt idx="6">
                  <c:v>Против штрафов за пропуски занятий</c:v>
                </c:pt>
                <c:pt idx="7">
                  <c:v>Против платных отработок практических занятий</c:v>
                </c:pt>
                <c:pt idx="8">
                  <c:v>Против того, что решения о введении дополнительной оплаты принимаются без учета мнения студентов</c:v>
                </c:pt>
                <c:pt idx="9">
                  <c:v>Против дополнительной оплаты пересдач экзаменов, повторной защиты курсовых</c:v>
                </c:pt>
              </c:strCache>
            </c:strRef>
          </c:cat>
          <c:val>
            <c:numRef>
              <c:f>Лист1!$B$2:$B$11</c:f>
              <c:numCache>
                <c:formatCode>####%</c:formatCode>
                <c:ptCount val="10"/>
                <c:pt idx="0">
                  <c:v>9.6153846153846201E-2</c:v>
                </c:pt>
                <c:pt idx="1">
                  <c:v>1.9230769230769201E-2</c:v>
                </c:pt>
                <c:pt idx="2">
                  <c:v>2.8846153846153799E-2</c:v>
                </c:pt>
                <c:pt idx="3">
                  <c:v>3.8461538461538498E-2</c:v>
                </c:pt>
                <c:pt idx="4">
                  <c:v>7.69230769230769E-2</c:v>
                </c:pt>
                <c:pt idx="5">
                  <c:v>0.17307692307692299</c:v>
                </c:pt>
                <c:pt idx="6">
                  <c:v>0.18269230769230799</c:v>
                </c:pt>
                <c:pt idx="7">
                  <c:v>0.41346153846153799</c:v>
                </c:pt>
                <c:pt idx="8">
                  <c:v>0.56730769230769196</c:v>
                </c:pt>
                <c:pt idx="9">
                  <c:v>0.74038461538461497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F411-4144-AF3C-070260ED5D7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203542744"/>
        <c:axId val="203541960"/>
      </c:barChart>
      <c:catAx>
        <c:axId val="203542744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100"/>
            </a:pPr>
            <a:endParaRPr lang="ru-RU"/>
          </a:p>
        </c:txPr>
        <c:crossAx val="203541960"/>
        <c:crosses val="autoZero"/>
        <c:auto val="1"/>
        <c:lblAlgn val="ctr"/>
        <c:lblOffset val="100"/>
        <c:noMultiLvlLbl val="0"/>
      </c:catAx>
      <c:valAx>
        <c:axId val="203541960"/>
        <c:scaling>
          <c:orientation val="minMax"/>
        </c:scaling>
        <c:delete val="1"/>
        <c:axPos val="b"/>
        <c:numFmt formatCode="####%" sourceLinked="1"/>
        <c:majorTickMark val="out"/>
        <c:minorTickMark val="none"/>
        <c:tickLblPos val="none"/>
        <c:crossAx val="20354274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60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A9806D0-EAEF-472B-A817-E8FA4B18079B}" type="doc">
      <dgm:prSet loTypeId="urn:microsoft.com/office/officeart/2005/8/layout/list1" loCatId="list" qsTypeId="urn:microsoft.com/office/officeart/2005/8/quickstyle/simple4" qsCatId="simple" csTypeId="urn:microsoft.com/office/officeart/2005/8/colors/accent1_3" csCatId="accent1" phldr="1"/>
      <dgm:spPr/>
      <dgm:t>
        <a:bodyPr/>
        <a:lstStyle/>
        <a:p>
          <a:endParaRPr lang="uk-UA"/>
        </a:p>
      </dgm:t>
    </dgm:pt>
    <dgm:pt modelId="{70241542-3471-436B-98B5-EFB931673916}">
      <dgm:prSet phldrT="[Текст]" custT="1"/>
      <dgm:spPr>
        <a:solidFill>
          <a:srgbClr val="3276C8"/>
        </a:solidFill>
      </dgm:spPr>
      <dgm:t>
        <a:bodyPr/>
        <a:lstStyle/>
        <a:p>
          <a:pPr algn="ctr"/>
          <a:r>
            <a:rPr lang="ru-RU" sz="1600" b="1" noProof="0" dirty="0" err="1" smtClean="0">
              <a:solidFill>
                <a:schemeClr val="bg1"/>
              </a:solidFill>
              <a:latin typeface="+mn-lt"/>
              <a:ea typeface="+mn-ea"/>
              <a:cs typeface="+mn-cs"/>
            </a:rPr>
            <a:t>Интернет-посетители</a:t>
          </a:r>
          <a:r>
            <a:rPr lang="ru-RU" sz="1600" b="1" noProof="0" dirty="0" smtClean="0">
              <a:solidFill>
                <a:schemeClr val="bg1"/>
              </a:solidFill>
              <a:latin typeface="+mn-lt"/>
              <a:ea typeface="+mn-ea"/>
              <a:cs typeface="+mn-cs"/>
            </a:rPr>
            <a:t>  Беларуси, которые в настоящее</a:t>
          </a:r>
          <a:r>
            <a:rPr lang="ru-RU" sz="1600" b="1" baseline="0" noProof="0" dirty="0" smtClean="0">
              <a:solidFill>
                <a:schemeClr val="bg1"/>
              </a:solidFill>
              <a:latin typeface="+mn-lt"/>
              <a:ea typeface="+mn-ea"/>
              <a:cs typeface="+mn-cs"/>
            </a:rPr>
            <a:t> время являются студентами или выпускниками ВУЗа 2012, 2013 или 2014 гг.</a:t>
          </a:r>
          <a:r>
            <a:rPr lang="ru-RU" sz="1600" b="1" noProof="0" dirty="0" smtClean="0">
              <a:solidFill>
                <a:schemeClr val="bg1"/>
              </a:solidFill>
              <a:latin typeface="+mn-lt"/>
              <a:ea typeface="+mn-ea"/>
              <a:cs typeface="+mn-cs"/>
            </a:rPr>
            <a:t>.</a:t>
          </a:r>
          <a:endParaRPr lang="uk-UA" sz="1400" b="0" dirty="0">
            <a:solidFill>
              <a:schemeClr val="bg1"/>
            </a:solidFill>
          </a:endParaRPr>
        </a:p>
      </dgm:t>
    </dgm:pt>
    <dgm:pt modelId="{C9F79191-A2B8-45BB-8E46-2B617BEF07D3}" type="parTrans" cxnId="{78020A9E-EB43-4A12-B8A1-ECEE8497CBC6}">
      <dgm:prSet/>
      <dgm:spPr/>
      <dgm:t>
        <a:bodyPr/>
        <a:lstStyle/>
        <a:p>
          <a:endParaRPr lang="uk-UA" sz="1200" b="0"/>
        </a:p>
      </dgm:t>
    </dgm:pt>
    <dgm:pt modelId="{C93A3027-5878-4FA6-8043-C2076B484437}" type="sibTrans" cxnId="{78020A9E-EB43-4A12-B8A1-ECEE8497CBC6}">
      <dgm:prSet/>
      <dgm:spPr/>
      <dgm:t>
        <a:bodyPr/>
        <a:lstStyle/>
        <a:p>
          <a:endParaRPr lang="uk-UA" sz="1200" b="0"/>
        </a:p>
      </dgm:t>
    </dgm:pt>
    <dgm:pt modelId="{61C3E074-9669-43E5-B572-E814F589716D}" type="pres">
      <dgm:prSet presAssocID="{DA9806D0-EAEF-472B-A817-E8FA4B18079B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D6F46921-3B6F-4AD8-B077-5CE757925639}" type="pres">
      <dgm:prSet presAssocID="{70241542-3471-436B-98B5-EFB931673916}" presName="parentLin" presStyleCnt="0"/>
      <dgm:spPr/>
      <dgm:t>
        <a:bodyPr/>
        <a:lstStyle/>
        <a:p>
          <a:endParaRPr lang="uk-UA"/>
        </a:p>
      </dgm:t>
    </dgm:pt>
    <dgm:pt modelId="{D7F0AA71-964A-4EC8-9B3C-9DDE12349ADD}" type="pres">
      <dgm:prSet presAssocID="{70241542-3471-436B-98B5-EFB931673916}" presName="parentLeftMargin" presStyleLbl="node1" presStyleIdx="0" presStyleCnt="1"/>
      <dgm:spPr/>
      <dgm:t>
        <a:bodyPr/>
        <a:lstStyle/>
        <a:p>
          <a:endParaRPr lang="uk-UA"/>
        </a:p>
      </dgm:t>
    </dgm:pt>
    <dgm:pt modelId="{6653B579-E622-4B81-B5D3-2154A838A252}" type="pres">
      <dgm:prSet presAssocID="{70241542-3471-436B-98B5-EFB931673916}" presName="parentText" presStyleLbl="node1" presStyleIdx="0" presStyleCnt="1" custScaleY="133627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DC8027FF-31FA-409E-AFCA-D2BC5344EE76}" type="pres">
      <dgm:prSet presAssocID="{70241542-3471-436B-98B5-EFB931673916}" presName="negativeSpace" presStyleCnt="0"/>
      <dgm:spPr/>
      <dgm:t>
        <a:bodyPr/>
        <a:lstStyle/>
        <a:p>
          <a:endParaRPr lang="uk-UA"/>
        </a:p>
      </dgm:t>
    </dgm:pt>
    <dgm:pt modelId="{A8FDB410-A3FE-4EF1-BC28-C0AEC74AA986}" type="pres">
      <dgm:prSet presAssocID="{70241542-3471-436B-98B5-EFB931673916}" presName="childText" presStyleLbl="conFgAcc1" presStyleIdx="0" presStyleCnt="1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78020A9E-EB43-4A12-B8A1-ECEE8497CBC6}" srcId="{DA9806D0-EAEF-472B-A817-E8FA4B18079B}" destId="{70241542-3471-436B-98B5-EFB931673916}" srcOrd="0" destOrd="0" parTransId="{C9F79191-A2B8-45BB-8E46-2B617BEF07D3}" sibTransId="{C93A3027-5878-4FA6-8043-C2076B484437}"/>
    <dgm:cxn modelId="{23388D9B-B964-4436-B249-7E44E0589F08}" type="presOf" srcId="{70241542-3471-436B-98B5-EFB931673916}" destId="{D7F0AA71-964A-4EC8-9B3C-9DDE12349ADD}" srcOrd="0" destOrd="0" presId="urn:microsoft.com/office/officeart/2005/8/layout/list1"/>
    <dgm:cxn modelId="{A5E763BA-AE0F-4E62-8541-020D7C076F5D}" type="presOf" srcId="{70241542-3471-436B-98B5-EFB931673916}" destId="{6653B579-E622-4B81-B5D3-2154A838A252}" srcOrd="1" destOrd="0" presId="urn:microsoft.com/office/officeart/2005/8/layout/list1"/>
    <dgm:cxn modelId="{600503B6-969E-4E34-88C5-9680D0339AE0}" type="presOf" srcId="{DA9806D0-EAEF-472B-A817-E8FA4B18079B}" destId="{61C3E074-9669-43E5-B572-E814F589716D}" srcOrd="0" destOrd="0" presId="urn:microsoft.com/office/officeart/2005/8/layout/list1"/>
    <dgm:cxn modelId="{6B95DF48-3291-48A8-BD5C-6A276C3D9A21}" type="presParOf" srcId="{61C3E074-9669-43E5-B572-E814F589716D}" destId="{D6F46921-3B6F-4AD8-B077-5CE757925639}" srcOrd="0" destOrd="0" presId="urn:microsoft.com/office/officeart/2005/8/layout/list1"/>
    <dgm:cxn modelId="{3DDEB633-B5E8-4E96-B4DE-FD1148864FAC}" type="presParOf" srcId="{D6F46921-3B6F-4AD8-B077-5CE757925639}" destId="{D7F0AA71-964A-4EC8-9B3C-9DDE12349ADD}" srcOrd="0" destOrd="0" presId="urn:microsoft.com/office/officeart/2005/8/layout/list1"/>
    <dgm:cxn modelId="{A2F163FF-D2F4-433E-AE7B-1535CA4DAF0D}" type="presParOf" srcId="{D6F46921-3B6F-4AD8-B077-5CE757925639}" destId="{6653B579-E622-4B81-B5D3-2154A838A252}" srcOrd="1" destOrd="0" presId="urn:microsoft.com/office/officeart/2005/8/layout/list1"/>
    <dgm:cxn modelId="{FC0D578B-D0A4-4EE8-B2FB-0FE54952AD17}" type="presParOf" srcId="{61C3E074-9669-43E5-B572-E814F589716D}" destId="{DC8027FF-31FA-409E-AFCA-D2BC5344EE76}" srcOrd="1" destOrd="0" presId="urn:microsoft.com/office/officeart/2005/8/layout/list1"/>
    <dgm:cxn modelId="{81EEFFC4-0E4A-422F-879A-FE19D017300A}" type="presParOf" srcId="{61C3E074-9669-43E5-B572-E814F589716D}" destId="{A8FDB410-A3FE-4EF1-BC28-C0AEC74AA986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FDB410-A3FE-4EF1-BC28-C0AEC74AA986}">
      <dsp:nvSpPr>
        <dsp:cNvPr id="0" name=""/>
        <dsp:cNvSpPr/>
      </dsp:nvSpPr>
      <dsp:spPr>
        <a:xfrm>
          <a:off x="0" y="1290685"/>
          <a:ext cx="3912096" cy="131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53B579-E622-4B81-B5D3-2154A838A252}">
      <dsp:nvSpPr>
        <dsp:cNvPr id="0" name=""/>
        <dsp:cNvSpPr/>
      </dsp:nvSpPr>
      <dsp:spPr>
        <a:xfrm>
          <a:off x="195604" y="6978"/>
          <a:ext cx="2738467" cy="2051227"/>
        </a:xfrm>
        <a:prstGeom prst="roundRect">
          <a:avLst/>
        </a:prstGeom>
        <a:solidFill>
          <a:srgbClr val="3276C8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3508" tIns="0" rIns="103508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noProof="0" dirty="0" err="1" smtClean="0">
              <a:solidFill>
                <a:schemeClr val="bg1"/>
              </a:solidFill>
              <a:latin typeface="+mn-lt"/>
              <a:ea typeface="+mn-ea"/>
              <a:cs typeface="+mn-cs"/>
            </a:rPr>
            <a:t>Интернет-посетители</a:t>
          </a:r>
          <a:r>
            <a:rPr lang="ru-RU" sz="1600" b="1" kern="1200" noProof="0" dirty="0" smtClean="0">
              <a:solidFill>
                <a:schemeClr val="bg1"/>
              </a:solidFill>
              <a:latin typeface="+mn-lt"/>
              <a:ea typeface="+mn-ea"/>
              <a:cs typeface="+mn-cs"/>
            </a:rPr>
            <a:t>  Беларуси, которые в настоящее</a:t>
          </a:r>
          <a:r>
            <a:rPr lang="ru-RU" sz="1600" b="1" kern="1200" baseline="0" noProof="0" dirty="0" smtClean="0">
              <a:solidFill>
                <a:schemeClr val="bg1"/>
              </a:solidFill>
              <a:latin typeface="+mn-lt"/>
              <a:ea typeface="+mn-ea"/>
              <a:cs typeface="+mn-cs"/>
            </a:rPr>
            <a:t> время являются студентами или выпускниками ВУЗа 2012, 2013 или 2014 гг.</a:t>
          </a:r>
          <a:r>
            <a:rPr lang="ru-RU" sz="1600" b="1" kern="1200" noProof="0" dirty="0" smtClean="0">
              <a:solidFill>
                <a:schemeClr val="bg1"/>
              </a:solidFill>
              <a:latin typeface="+mn-lt"/>
              <a:ea typeface="+mn-ea"/>
              <a:cs typeface="+mn-cs"/>
            </a:rPr>
            <a:t>.</a:t>
          </a:r>
          <a:endParaRPr lang="uk-UA" sz="1400" b="0" kern="1200" dirty="0">
            <a:solidFill>
              <a:schemeClr val="bg1"/>
            </a:solidFill>
          </a:endParaRPr>
        </a:p>
      </dsp:txBody>
      <dsp:txXfrm>
        <a:off x="295737" y="107111"/>
        <a:ext cx="2538201" cy="185096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E8AEAF-AF82-42D3-AE43-D2B2E4DF4491}" type="datetimeFigureOut">
              <a:rPr lang="uk-UA" smtClean="0"/>
              <a:pPr/>
              <a:t>05.01.2016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180E9A-6360-462B-868E-097458CDA4C5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148764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14DE8B-B0F3-1345-B15D-214076DBD6D9}" type="slidenum">
              <a:rPr lang="pl-PL" smtClean="0"/>
              <a:pPr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84212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180E9A-6360-462B-868E-097458CDA4C5}" type="slidenum">
              <a:rPr lang="uk-UA" smtClean="0"/>
              <a:pPr/>
              <a:t>12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954886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180E9A-6360-462B-868E-097458CDA4C5}" type="slidenum">
              <a:rPr lang="uk-UA" smtClean="0"/>
              <a:pPr/>
              <a:t>13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472231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180E9A-6360-462B-868E-097458CDA4C5}" type="slidenum">
              <a:rPr lang="uk-UA" smtClean="0"/>
              <a:pPr/>
              <a:t>14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1205566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180E9A-6360-462B-868E-097458CDA4C5}" type="slidenum">
              <a:rPr lang="uk-UA" smtClean="0"/>
              <a:pPr/>
              <a:t>15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9573706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180E9A-6360-462B-868E-097458CDA4C5}" type="slidenum">
              <a:rPr lang="uk-UA" smtClean="0"/>
              <a:pPr/>
              <a:t>16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6543874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180E9A-6360-462B-868E-097458CDA4C5}" type="slidenum">
              <a:rPr lang="uk-UA" smtClean="0"/>
              <a:pPr/>
              <a:t>17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7397401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180E9A-6360-462B-868E-097458CDA4C5}" type="slidenum">
              <a:rPr lang="uk-UA" smtClean="0"/>
              <a:pPr/>
              <a:t>18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8221445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180E9A-6360-462B-868E-097458CDA4C5}" type="slidenum">
              <a:rPr lang="uk-UA" smtClean="0"/>
              <a:pPr/>
              <a:t>19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9441779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180E9A-6360-462B-868E-097458CDA4C5}" type="slidenum">
              <a:rPr lang="uk-UA" smtClean="0"/>
              <a:pPr/>
              <a:t>20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014849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180E9A-6360-462B-868E-097458CDA4C5}" type="slidenum">
              <a:rPr lang="uk-UA" smtClean="0"/>
              <a:pPr/>
              <a:t>21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820500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180E9A-6360-462B-868E-097458CDA4C5}" type="slidenum">
              <a:rPr lang="uk-UA" smtClean="0"/>
              <a:pPr/>
              <a:t>3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7459080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180E9A-6360-462B-868E-097458CDA4C5}" type="slidenum">
              <a:rPr lang="uk-UA" smtClean="0"/>
              <a:pPr/>
              <a:t>22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9706425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180E9A-6360-462B-868E-097458CDA4C5}" type="slidenum">
              <a:rPr lang="uk-UA" smtClean="0"/>
              <a:pPr/>
              <a:t>23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9191179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180E9A-6360-462B-868E-097458CDA4C5}" type="slidenum">
              <a:rPr lang="uk-UA" smtClean="0"/>
              <a:pPr/>
              <a:t>24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803678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180E9A-6360-462B-868E-097458CDA4C5}" type="slidenum">
              <a:rPr lang="uk-UA" smtClean="0"/>
              <a:pPr/>
              <a:t>25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1314631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180E9A-6360-462B-868E-097458CDA4C5}" type="slidenum">
              <a:rPr lang="uk-UA" smtClean="0"/>
              <a:pPr/>
              <a:t>26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0774485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180E9A-6360-462B-868E-097458CDA4C5}" type="slidenum">
              <a:rPr lang="uk-UA" smtClean="0"/>
              <a:pPr/>
              <a:t>27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2695581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180E9A-6360-462B-868E-097458CDA4C5}" type="slidenum">
              <a:rPr lang="uk-UA" smtClean="0"/>
              <a:pPr/>
              <a:t>28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140996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180E9A-6360-462B-868E-097458CDA4C5}" type="slidenum">
              <a:rPr lang="uk-UA" smtClean="0"/>
              <a:pPr/>
              <a:t>29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1231264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180E9A-6360-462B-868E-097458CDA4C5}" type="slidenum">
              <a:rPr lang="uk-UA" smtClean="0"/>
              <a:pPr/>
              <a:t>30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4755528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180E9A-6360-462B-868E-097458CDA4C5}" type="slidenum">
              <a:rPr lang="uk-UA" smtClean="0"/>
              <a:pPr/>
              <a:t>31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330021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180E9A-6360-462B-868E-097458CDA4C5}" type="slidenum">
              <a:rPr lang="uk-UA" smtClean="0"/>
              <a:pPr/>
              <a:t>4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9227030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180E9A-6360-462B-868E-097458CDA4C5}" type="slidenum">
              <a:rPr lang="uk-UA" smtClean="0"/>
              <a:pPr/>
              <a:t>32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2090705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180E9A-6360-462B-868E-097458CDA4C5}" type="slidenum">
              <a:rPr lang="uk-UA" smtClean="0"/>
              <a:pPr/>
              <a:t>33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7865907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180E9A-6360-462B-868E-097458CDA4C5}" type="slidenum">
              <a:rPr lang="uk-UA" smtClean="0"/>
              <a:pPr/>
              <a:t>35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9972370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180E9A-6360-462B-868E-097458CDA4C5}" type="slidenum">
              <a:rPr lang="uk-UA" smtClean="0"/>
              <a:pPr/>
              <a:t>36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2359333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180E9A-6360-462B-868E-097458CDA4C5}" type="slidenum">
              <a:rPr lang="uk-UA" smtClean="0"/>
              <a:pPr/>
              <a:t>37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8854421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180E9A-6360-462B-868E-097458CDA4C5}" type="slidenum">
              <a:rPr lang="uk-UA" smtClean="0"/>
              <a:pPr/>
              <a:t>38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280289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180E9A-6360-462B-868E-097458CDA4C5}" type="slidenum">
              <a:rPr lang="uk-UA" smtClean="0"/>
              <a:pPr/>
              <a:t>39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4847867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180E9A-6360-462B-868E-097458CDA4C5}" type="slidenum">
              <a:rPr lang="uk-UA" smtClean="0"/>
              <a:pPr/>
              <a:t>40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9211988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180E9A-6360-462B-868E-097458CDA4C5}" type="slidenum">
              <a:rPr lang="uk-UA" smtClean="0"/>
              <a:pPr/>
              <a:t>41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3811726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180E9A-6360-462B-868E-097458CDA4C5}" type="slidenum">
              <a:rPr lang="uk-UA" smtClean="0"/>
              <a:pPr/>
              <a:t>42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717933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180E9A-6360-462B-868E-097458CDA4C5}" type="slidenum">
              <a:rPr lang="uk-UA" smtClean="0"/>
              <a:pPr/>
              <a:t>6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7924509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180E9A-6360-462B-868E-097458CDA4C5}" type="slidenum">
              <a:rPr lang="uk-UA" smtClean="0"/>
              <a:pPr/>
              <a:t>43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2541755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180E9A-6360-462B-868E-097458CDA4C5}" type="slidenum">
              <a:rPr lang="uk-UA" smtClean="0"/>
              <a:pPr/>
              <a:t>44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3092082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180E9A-6360-462B-868E-097458CDA4C5}" type="slidenum">
              <a:rPr lang="uk-UA" smtClean="0"/>
              <a:pPr/>
              <a:t>45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93454546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180E9A-6360-462B-868E-097458CDA4C5}" type="slidenum">
              <a:rPr lang="uk-UA" smtClean="0"/>
              <a:pPr/>
              <a:t>46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93929818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180E9A-6360-462B-868E-097458CDA4C5}" type="slidenum">
              <a:rPr lang="uk-UA" smtClean="0"/>
              <a:pPr/>
              <a:t>47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74815112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180E9A-6360-462B-868E-097458CDA4C5}" type="slidenum">
              <a:rPr lang="uk-UA" smtClean="0"/>
              <a:pPr/>
              <a:t>48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873803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180E9A-6360-462B-868E-097458CDA4C5}" type="slidenum">
              <a:rPr lang="uk-UA" smtClean="0"/>
              <a:pPr/>
              <a:t>7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745129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180E9A-6360-462B-868E-097458CDA4C5}" type="slidenum">
              <a:rPr lang="uk-UA" smtClean="0"/>
              <a:pPr/>
              <a:t>8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951430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180E9A-6360-462B-868E-097458CDA4C5}" type="slidenum">
              <a:rPr lang="uk-UA" smtClean="0"/>
              <a:pPr/>
              <a:t>9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505863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180E9A-6360-462B-868E-097458CDA4C5}" type="slidenum">
              <a:rPr lang="uk-UA" smtClean="0"/>
              <a:pPr/>
              <a:t>10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741565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180E9A-6360-462B-868E-097458CDA4C5}" type="slidenum">
              <a:rPr lang="uk-UA" smtClean="0"/>
              <a:pPr/>
              <a:t>11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204731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 userDrawn="1"/>
        </p:nvSpPr>
        <p:spPr>
          <a:xfrm>
            <a:off x="0" y="0"/>
            <a:ext cx="3347864" cy="5143500"/>
          </a:xfrm>
          <a:prstGeom prst="rect">
            <a:avLst/>
          </a:prstGeom>
          <a:solidFill>
            <a:srgbClr val="1018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3" name="Obraz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596478"/>
            <a:ext cx="2016224" cy="948655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4227934"/>
            <a:ext cx="1440161" cy="222675"/>
          </a:xfrm>
          <a:prstGeom prst="rect">
            <a:avLst/>
          </a:prstGeom>
        </p:spPr>
      </p:pic>
      <p:sp>
        <p:nvSpPr>
          <p:cNvPr id="10" name="Tytuł 1"/>
          <p:cNvSpPr>
            <a:spLocks noGrp="1"/>
          </p:cNvSpPr>
          <p:nvPr>
            <p:ph type="title" hasCustomPrompt="1"/>
          </p:nvPr>
        </p:nvSpPr>
        <p:spPr>
          <a:xfrm>
            <a:off x="3779912" y="1779662"/>
            <a:ext cx="4762872" cy="857250"/>
          </a:xfrm>
          <a:prstGeom prst="rect">
            <a:avLst/>
          </a:prstGeom>
        </p:spPr>
        <p:txBody>
          <a:bodyPr/>
          <a:lstStyle>
            <a:lvl1pPr algn="l">
              <a:defRPr sz="2800" b="0" baseline="0">
                <a:latin typeface="Arial" panose="020B0604020202020204" pitchFamily="34" charset="0"/>
                <a:ea typeface="Roboto Thin" pitchFamily="2" charset="0"/>
                <a:cs typeface="Arial" panose="020B0604020202020204" pitchFamily="34" charset="0"/>
              </a:defRPr>
            </a:lvl1pPr>
          </a:lstStyle>
          <a:p>
            <a:r>
              <a:rPr lang="pl-PL" dirty="0" err="1" smtClean="0"/>
              <a:t>Asperges</a:t>
            </a:r>
            <a:r>
              <a:rPr lang="pl-PL" dirty="0" smtClean="0"/>
              <a:t> me </a:t>
            </a:r>
            <a:r>
              <a:rPr lang="pl-PL" dirty="0" err="1" smtClean="0"/>
              <a:t>hyssopo</a:t>
            </a:r>
            <a:r>
              <a:rPr lang="pl-PL" dirty="0" smtClean="0"/>
              <a:t> et </a:t>
            </a:r>
            <a:r>
              <a:rPr lang="pl-PL" dirty="0" err="1" smtClean="0"/>
              <a:t>mundabor</a:t>
            </a:r>
            <a:endParaRPr lang="pl-PL" dirty="0"/>
          </a:p>
        </p:txBody>
      </p:sp>
      <p:sp>
        <p:nvSpPr>
          <p:cNvPr id="13" name="Symbol zastępczy zawartości 2"/>
          <p:cNvSpPr>
            <a:spLocks noGrp="1"/>
          </p:cNvSpPr>
          <p:nvPr>
            <p:ph idx="1" hasCustomPrompt="1"/>
          </p:nvPr>
        </p:nvSpPr>
        <p:spPr>
          <a:xfrm>
            <a:off x="3779912" y="2787774"/>
            <a:ext cx="4752528" cy="79208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>
                <a:solidFill>
                  <a:srgbClr val="8888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l-PL" dirty="0" err="1" smtClean="0"/>
              <a:t>Luvabis</a:t>
            </a:r>
            <a:r>
              <a:rPr lang="pl-PL" dirty="0" smtClean="0"/>
              <a:t> me et </a:t>
            </a:r>
            <a:r>
              <a:rPr lang="pl-PL" dirty="0" err="1" smtClean="0"/>
              <a:t>supernivem</a:t>
            </a:r>
            <a:r>
              <a:rPr lang="pl-PL" dirty="0" smtClean="0"/>
              <a:t> </a:t>
            </a:r>
            <a:r>
              <a:rPr lang="pl-PL" dirty="0" err="1" smtClean="0"/>
              <a:t>dealbabor</a:t>
            </a:r>
            <a:r>
              <a:rPr lang="pl-PL" dirty="0" smtClean="0"/>
              <a:t> </a:t>
            </a:r>
            <a:endParaRPr lang="pl-PL" dirty="0"/>
          </a:p>
        </p:txBody>
      </p:sp>
      <p:sp>
        <p:nvSpPr>
          <p:cNvPr id="14" name="Symbol zastępczy zawartości 2"/>
          <p:cNvSpPr>
            <a:spLocks noGrp="1"/>
          </p:cNvSpPr>
          <p:nvPr>
            <p:ph idx="10" hasCustomPrompt="1"/>
          </p:nvPr>
        </p:nvSpPr>
        <p:spPr>
          <a:xfrm>
            <a:off x="3779912" y="4587974"/>
            <a:ext cx="4752528" cy="36004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l-PL" dirty="0" smtClean="0"/>
              <a:t>www.gemius.com</a:t>
            </a:r>
            <a:endParaRPr lang="pl-PL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1043608" y="0"/>
            <a:ext cx="6480720" cy="771549"/>
          </a:xfrm>
          <a:prstGeom prst="rect">
            <a:avLst/>
          </a:prstGeom>
        </p:spPr>
        <p:txBody>
          <a:bodyPr anchor="ctr"/>
          <a:lstStyle>
            <a:lvl1pPr algn="l">
              <a:defRPr sz="1800">
                <a:solidFill>
                  <a:srgbClr val="8888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l-PL" dirty="0" err="1" smtClean="0"/>
              <a:t>Asperges</a:t>
            </a:r>
            <a:r>
              <a:rPr lang="pl-PL" dirty="0" smtClean="0"/>
              <a:t> me </a:t>
            </a:r>
            <a:r>
              <a:rPr lang="pl-PL" dirty="0" err="1" smtClean="0"/>
              <a:t>hyssopo</a:t>
            </a:r>
            <a:r>
              <a:rPr lang="pl-PL" dirty="0" smtClean="0"/>
              <a:t> et </a:t>
            </a:r>
            <a:r>
              <a:rPr lang="pl-PL" dirty="0" err="1" smtClean="0"/>
              <a:t>mundabor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 hasCustomPrompt="1"/>
          </p:nvPr>
        </p:nvSpPr>
        <p:spPr>
          <a:xfrm>
            <a:off x="1043608" y="1203598"/>
            <a:ext cx="7667136" cy="5760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0">
                <a:latin typeface="Arial" panose="020B0604020202020204" pitchFamily="34" charset="0"/>
                <a:ea typeface="Roboto Thin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l-PL" dirty="0" err="1" smtClean="0"/>
              <a:t>Asperges</a:t>
            </a:r>
            <a:r>
              <a:rPr lang="pl-PL" dirty="0" smtClean="0"/>
              <a:t> me </a:t>
            </a:r>
            <a:r>
              <a:rPr lang="pl-PL" dirty="0" err="1" smtClean="0"/>
              <a:t>hyssopo</a:t>
            </a:r>
            <a:r>
              <a:rPr lang="pl-PL" dirty="0" smtClean="0"/>
              <a:t> et </a:t>
            </a:r>
            <a:r>
              <a:rPr lang="pl-PL" dirty="0" err="1" smtClean="0"/>
              <a:t>mundabor</a:t>
            </a:r>
            <a:endParaRPr lang="pl-PL" dirty="0"/>
          </a:p>
        </p:txBody>
      </p:sp>
      <p:sp>
        <p:nvSpPr>
          <p:cNvPr id="7" name="Prostokąt 6"/>
          <p:cNvSpPr/>
          <p:nvPr userDrawn="1"/>
        </p:nvSpPr>
        <p:spPr>
          <a:xfrm>
            <a:off x="0" y="0"/>
            <a:ext cx="611560" cy="5143500"/>
          </a:xfrm>
          <a:prstGeom prst="rect">
            <a:avLst/>
          </a:prstGeom>
          <a:solidFill>
            <a:srgbClr val="1018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8" name="Obraz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124" y="3291829"/>
            <a:ext cx="221312" cy="1431343"/>
          </a:xfrm>
          <a:prstGeom prst="rect">
            <a:avLst/>
          </a:prstGeom>
        </p:spPr>
      </p:pic>
      <p:cxnSp>
        <p:nvCxnSpPr>
          <p:cNvPr id="9" name="Łącznik prostoliniowy 8"/>
          <p:cNvCxnSpPr/>
          <p:nvPr userDrawn="1"/>
        </p:nvCxnSpPr>
        <p:spPr>
          <a:xfrm>
            <a:off x="611560" y="771550"/>
            <a:ext cx="8532000" cy="0"/>
          </a:xfrm>
          <a:prstGeom prst="line">
            <a:avLst/>
          </a:prstGeom>
          <a:ln w="63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Obraz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120253"/>
            <a:ext cx="1253415" cy="589746"/>
          </a:xfrm>
          <a:prstGeom prst="rect">
            <a:avLst/>
          </a:prstGeom>
        </p:spPr>
      </p:pic>
      <p:sp>
        <p:nvSpPr>
          <p:cNvPr id="13" name="Schemat blokowy: proces 12"/>
          <p:cNvSpPr/>
          <p:nvPr userDrawn="1"/>
        </p:nvSpPr>
        <p:spPr>
          <a:xfrm>
            <a:off x="8710744" y="4711452"/>
            <a:ext cx="432048" cy="432048"/>
          </a:xfrm>
          <a:prstGeom prst="flowChartProcess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4" name="Symbol zastępczy numeru slajdu 8"/>
          <p:cNvSpPr txBox="1">
            <a:spLocks/>
          </p:cNvSpPr>
          <p:nvPr userDrawn="1"/>
        </p:nvSpPr>
        <p:spPr>
          <a:xfrm>
            <a:off x="8710744" y="4803997"/>
            <a:ext cx="422031" cy="383207"/>
          </a:xfrm>
          <a:prstGeom prst="rect">
            <a:avLst/>
          </a:prstGeom>
        </p:spPr>
        <p:txBody>
          <a:bodyPr/>
          <a:lstStyle>
            <a:defPPr>
              <a:defRPr lang="pl-PL"/>
            </a:defPPr>
            <a:lvl1pPr marL="0" algn="l" defTabSz="774360" rtl="0" eaLnBrk="1" latinLnBrk="0" hangingPunct="1"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74360" algn="l" defTabSz="774360" rtl="0" eaLnBrk="1" latinLnBrk="0" hangingPunct="1"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48719" algn="l" defTabSz="774360" rtl="0" eaLnBrk="1" latinLnBrk="0" hangingPunct="1"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23079" algn="l" defTabSz="774360" rtl="0" eaLnBrk="1" latinLnBrk="0" hangingPunct="1"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97439" algn="l" defTabSz="774360" rtl="0" eaLnBrk="1" latinLnBrk="0" hangingPunct="1"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71798" algn="l" defTabSz="774360" rtl="0" eaLnBrk="1" latinLnBrk="0" hangingPunct="1"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46158" algn="l" defTabSz="774360" rtl="0" eaLnBrk="1" latinLnBrk="0" hangingPunct="1"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420517" algn="l" defTabSz="774360" rtl="0" eaLnBrk="1" latinLnBrk="0" hangingPunct="1"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94877" algn="l" defTabSz="774360" rtl="0" eaLnBrk="1" latinLnBrk="0" hangingPunct="1"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F89418CD-D99E-DF43-9568-3360F3FF742B}" type="slidenum">
              <a:rPr lang="pl-PL" sz="1200" smtClean="0">
                <a:solidFill>
                  <a:schemeClr val="tx1"/>
                </a:solidFill>
                <a:latin typeface="Roboto "/>
              </a:rPr>
              <a:pPr algn="r"/>
              <a:t>‹#›</a:t>
            </a:fld>
            <a:endParaRPr lang="pl-PL" sz="1200" dirty="0">
              <a:solidFill>
                <a:schemeClr val="tx1"/>
              </a:solidFill>
              <a:latin typeface="Roboto "/>
            </a:endParaRPr>
          </a:p>
        </p:txBody>
      </p:sp>
      <p:sp>
        <p:nvSpPr>
          <p:cNvPr id="18" name="Symbol zastępczy zawartości 3"/>
          <p:cNvSpPr>
            <a:spLocks noGrp="1"/>
          </p:cNvSpPr>
          <p:nvPr>
            <p:ph sz="half" idx="2" hasCustomPrompt="1"/>
          </p:nvPr>
        </p:nvSpPr>
        <p:spPr>
          <a:xfrm>
            <a:off x="1043608" y="1964010"/>
            <a:ext cx="7667136" cy="2479948"/>
          </a:xfrm>
          <a:prstGeom prst="rect">
            <a:avLst/>
          </a:prstGeom>
        </p:spPr>
        <p:txBody>
          <a:bodyPr/>
          <a:lstStyle>
            <a:lvl1pPr marL="0" indent="0" algn="just">
              <a:buNone/>
              <a:defRPr sz="1400">
                <a:solidFill>
                  <a:srgbClr val="888888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dirty="0" err="1" smtClean="0"/>
              <a:t>Text</a:t>
            </a:r>
            <a:endParaRPr lang="pl-PL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1043608" y="0"/>
            <a:ext cx="6552728" cy="771549"/>
          </a:xfrm>
          <a:prstGeom prst="rect">
            <a:avLst/>
          </a:prstGeom>
        </p:spPr>
        <p:txBody>
          <a:bodyPr anchor="ctr"/>
          <a:lstStyle>
            <a:lvl1pPr algn="l">
              <a:defRPr sz="1800">
                <a:solidFill>
                  <a:srgbClr val="8888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l-PL" dirty="0" err="1" smtClean="0"/>
              <a:t>Asperges</a:t>
            </a:r>
            <a:r>
              <a:rPr lang="pl-PL" dirty="0" smtClean="0"/>
              <a:t> me </a:t>
            </a:r>
            <a:r>
              <a:rPr lang="pl-PL" dirty="0" err="1" smtClean="0"/>
              <a:t>hyssopo</a:t>
            </a:r>
            <a:r>
              <a:rPr lang="pl-PL" dirty="0" smtClean="0"/>
              <a:t> et </a:t>
            </a:r>
            <a:r>
              <a:rPr lang="pl-PL" dirty="0" err="1" smtClean="0"/>
              <a:t>mundabor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 hasCustomPrompt="1"/>
          </p:nvPr>
        </p:nvSpPr>
        <p:spPr>
          <a:xfrm>
            <a:off x="1043608" y="1203598"/>
            <a:ext cx="7667136" cy="5760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0">
                <a:latin typeface="Arial" panose="020B0604020202020204" pitchFamily="34" charset="0"/>
                <a:ea typeface="Roboto Thin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l-PL" dirty="0" err="1" smtClean="0"/>
              <a:t>Asperges</a:t>
            </a:r>
            <a:r>
              <a:rPr lang="pl-PL" dirty="0" smtClean="0"/>
              <a:t> me </a:t>
            </a:r>
            <a:r>
              <a:rPr lang="pl-PL" dirty="0" err="1" smtClean="0"/>
              <a:t>hyssopo</a:t>
            </a:r>
            <a:r>
              <a:rPr lang="pl-PL" dirty="0" smtClean="0"/>
              <a:t> et </a:t>
            </a:r>
            <a:r>
              <a:rPr lang="pl-PL" dirty="0" err="1" smtClean="0"/>
              <a:t>mundabor</a:t>
            </a:r>
            <a:endParaRPr lang="pl-PL" dirty="0"/>
          </a:p>
        </p:txBody>
      </p:sp>
      <p:sp>
        <p:nvSpPr>
          <p:cNvPr id="7" name="Prostokąt 6"/>
          <p:cNvSpPr/>
          <p:nvPr userDrawn="1"/>
        </p:nvSpPr>
        <p:spPr>
          <a:xfrm>
            <a:off x="0" y="0"/>
            <a:ext cx="611560" cy="5143500"/>
          </a:xfrm>
          <a:prstGeom prst="rect">
            <a:avLst/>
          </a:prstGeom>
          <a:solidFill>
            <a:srgbClr val="1018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8" name="Obraz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124" y="3291829"/>
            <a:ext cx="221312" cy="1431343"/>
          </a:xfrm>
          <a:prstGeom prst="rect">
            <a:avLst/>
          </a:prstGeom>
        </p:spPr>
      </p:pic>
      <p:cxnSp>
        <p:nvCxnSpPr>
          <p:cNvPr id="9" name="Łącznik prostoliniowy 8"/>
          <p:cNvCxnSpPr/>
          <p:nvPr userDrawn="1"/>
        </p:nvCxnSpPr>
        <p:spPr>
          <a:xfrm>
            <a:off x="611560" y="771550"/>
            <a:ext cx="8532000" cy="0"/>
          </a:xfrm>
          <a:prstGeom prst="line">
            <a:avLst/>
          </a:prstGeom>
          <a:ln w="63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chemat blokowy: proces 12"/>
          <p:cNvSpPr/>
          <p:nvPr userDrawn="1"/>
        </p:nvSpPr>
        <p:spPr>
          <a:xfrm>
            <a:off x="8710744" y="4711452"/>
            <a:ext cx="432048" cy="432048"/>
          </a:xfrm>
          <a:prstGeom prst="flowChartProcess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4" name="Symbol zastępczy numeru slajdu 8"/>
          <p:cNvSpPr txBox="1">
            <a:spLocks/>
          </p:cNvSpPr>
          <p:nvPr userDrawn="1"/>
        </p:nvSpPr>
        <p:spPr>
          <a:xfrm>
            <a:off x="8710744" y="4803997"/>
            <a:ext cx="422031" cy="383207"/>
          </a:xfrm>
          <a:prstGeom prst="rect">
            <a:avLst/>
          </a:prstGeom>
        </p:spPr>
        <p:txBody>
          <a:bodyPr/>
          <a:lstStyle>
            <a:defPPr>
              <a:defRPr lang="pl-PL"/>
            </a:defPPr>
            <a:lvl1pPr marL="0" algn="l" defTabSz="774360" rtl="0" eaLnBrk="1" latinLnBrk="0" hangingPunct="1"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74360" algn="l" defTabSz="774360" rtl="0" eaLnBrk="1" latinLnBrk="0" hangingPunct="1"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48719" algn="l" defTabSz="774360" rtl="0" eaLnBrk="1" latinLnBrk="0" hangingPunct="1"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23079" algn="l" defTabSz="774360" rtl="0" eaLnBrk="1" latinLnBrk="0" hangingPunct="1"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97439" algn="l" defTabSz="774360" rtl="0" eaLnBrk="1" latinLnBrk="0" hangingPunct="1"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71798" algn="l" defTabSz="774360" rtl="0" eaLnBrk="1" latinLnBrk="0" hangingPunct="1"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46158" algn="l" defTabSz="774360" rtl="0" eaLnBrk="1" latinLnBrk="0" hangingPunct="1"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420517" algn="l" defTabSz="774360" rtl="0" eaLnBrk="1" latinLnBrk="0" hangingPunct="1"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94877" algn="l" defTabSz="774360" rtl="0" eaLnBrk="1" latinLnBrk="0" hangingPunct="1"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F89418CD-D99E-DF43-9568-3360F3FF742B}" type="slidenum">
              <a:rPr lang="pl-PL" sz="1200" smtClean="0">
                <a:solidFill>
                  <a:schemeClr val="tx1"/>
                </a:solidFill>
                <a:latin typeface="Roboto "/>
              </a:rPr>
              <a:pPr algn="r"/>
              <a:t>‹#›</a:t>
            </a:fld>
            <a:endParaRPr lang="pl-PL" sz="1200" dirty="0">
              <a:solidFill>
                <a:schemeClr val="tx1"/>
              </a:solidFill>
              <a:latin typeface="Roboto "/>
            </a:endParaRPr>
          </a:p>
        </p:txBody>
      </p:sp>
      <p:sp>
        <p:nvSpPr>
          <p:cNvPr id="18" name="Symbol zastępczy zawartości 3"/>
          <p:cNvSpPr>
            <a:spLocks noGrp="1"/>
          </p:cNvSpPr>
          <p:nvPr>
            <p:ph sz="half" idx="2" hasCustomPrompt="1"/>
          </p:nvPr>
        </p:nvSpPr>
        <p:spPr>
          <a:xfrm>
            <a:off x="1043608" y="1964010"/>
            <a:ext cx="7667136" cy="2479948"/>
          </a:xfrm>
          <a:prstGeom prst="rect">
            <a:avLst/>
          </a:prstGeom>
        </p:spPr>
        <p:txBody>
          <a:bodyPr/>
          <a:lstStyle>
            <a:lvl1pPr marL="0" indent="0" algn="just">
              <a:buNone/>
              <a:defRPr sz="140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dirty="0" err="1" smtClean="0"/>
              <a:t>Text</a:t>
            </a:r>
            <a:endParaRPr lang="pl-PL" dirty="0"/>
          </a:p>
        </p:txBody>
      </p:sp>
      <p:pic>
        <p:nvPicPr>
          <p:cNvPr id="11" name="Obraz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120253"/>
            <a:ext cx="1253415" cy="589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5886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1043608" y="0"/>
            <a:ext cx="6480720" cy="771549"/>
          </a:xfrm>
          <a:prstGeom prst="rect">
            <a:avLst/>
          </a:prstGeom>
        </p:spPr>
        <p:txBody>
          <a:bodyPr anchor="ctr"/>
          <a:lstStyle>
            <a:lvl1pPr algn="l">
              <a:defRPr sz="1800">
                <a:solidFill>
                  <a:srgbClr val="8888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l-PL" dirty="0" err="1" smtClean="0"/>
              <a:t>Asperges</a:t>
            </a:r>
            <a:r>
              <a:rPr lang="pl-PL" dirty="0" smtClean="0"/>
              <a:t> me </a:t>
            </a:r>
            <a:r>
              <a:rPr lang="pl-PL" dirty="0" err="1" smtClean="0"/>
              <a:t>hyssopo</a:t>
            </a:r>
            <a:r>
              <a:rPr lang="pl-PL" dirty="0" smtClean="0"/>
              <a:t> et </a:t>
            </a:r>
            <a:r>
              <a:rPr lang="pl-PL" dirty="0" err="1" smtClean="0"/>
              <a:t>mundabor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 hasCustomPrompt="1"/>
          </p:nvPr>
        </p:nvSpPr>
        <p:spPr>
          <a:xfrm>
            <a:off x="3779912" y="1203598"/>
            <a:ext cx="4930832" cy="5760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0">
                <a:latin typeface="Arial" panose="020B0604020202020204" pitchFamily="34" charset="0"/>
                <a:ea typeface="Roboto Thin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l-PL" dirty="0" err="1" smtClean="0"/>
              <a:t>Asperges</a:t>
            </a:r>
            <a:r>
              <a:rPr lang="pl-PL" dirty="0" smtClean="0"/>
              <a:t> me </a:t>
            </a:r>
            <a:r>
              <a:rPr lang="pl-PL" dirty="0" err="1" smtClean="0"/>
              <a:t>hyssopo</a:t>
            </a:r>
            <a:r>
              <a:rPr lang="pl-PL" dirty="0" smtClean="0"/>
              <a:t> et </a:t>
            </a:r>
            <a:r>
              <a:rPr lang="pl-PL" dirty="0" err="1" smtClean="0"/>
              <a:t>mundabor</a:t>
            </a:r>
            <a:endParaRPr lang="pl-PL" dirty="0"/>
          </a:p>
        </p:txBody>
      </p:sp>
      <p:sp>
        <p:nvSpPr>
          <p:cNvPr id="7" name="Prostokąt 6"/>
          <p:cNvSpPr/>
          <p:nvPr userDrawn="1"/>
        </p:nvSpPr>
        <p:spPr>
          <a:xfrm>
            <a:off x="0" y="0"/>
            <a:ext cx="611560" cy="5143500"/>
          </a:xfrm>
          <a:prstGeom prst="rect">
            <a:avLst/>
          </a:prstGeom>
          <a:solidFill>
            <a:srgbClr val="1018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8" name="Obraz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124" y="3291829"/>
            <a:ext cx="221312" cy="1431343"/>
          </a:xfrm>
          <a:prstGeom prst="rect">
            <a:avLst/>
          </a:prstGeom>
        </p:spPr>
      </p:pic>
      <p:cxnSp>
        <p:nvCxnSpPr>
          <p:cNvPr id="9" name="Łącznik prostoliniowy 8"/>
          <p:cNvCxnSpPr/>
          <p:nvPr userDrawn="1"/>
        </p:nvCxnSpPr>
        <p:spPr>
          <a:xfrm>
            <a:off x="611560" y="771550"/>
            <a:ext cx="8532000" cy="0"/>
          </a:xfrm>
          <a:prstGeom prst="line">
            <a:avLst/>
          </a:prstGeom>
          <a:ln w="63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chemat blokowy: proces 12"/>
          <p:cNvSpPr/>
          <p:nvPr userDrawn="1"/>
        </p:nvSpPr>
        <p:spPr>
          <a:xfrm>
            <a:off x="8710744" y="4711452"/>
            <a:ext cx="432048" cy="432048"/>
          </a:xfrm>
          <a:prstGeom prst="flowChartProcess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4" name="Symbol zastępczy numeru slajdu 8"/>
          <p:cNvSpPr txBox="1">
            <a:spLocks/>
          </p:cNvSpPr>
          <p:nvPr userDrawn="1"/>
        </p:nvSpPr>
        <p:spPr>
          <a:xfrm>
            <a:off x="8710744" y="4803997"/>
            <a:ext cx="422031" cy="383207"/>
          </a:xfrm>
          <a:prstGeom prst="rect">
            <a:avLst/>
          </a:prstGeom>
        </p:spPr>
        <p:txBody>
          <a:bodyPr/>
          <a:lstStyle>
            <a:defPPr>
              <a:defRPr lang="pl-PL"/>
            </a:defPPr>
            <a:lvl1pPr marL="0" algn="l" defTabSz="774360" rtl="0" eaLnBrk="1" latinLnBrk="0" hangingPunct="1"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74360" algn="l" defTabSz="774360" rtl="0" eaLnBrk="1" latinLnBrk="0" hangingPunct="1"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48719" algn="l" defTabSz="774360" rtl="0" eaLnBrk="1" latinLnBrk="0" hangingPunct="1"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23079" algn="l" defTabSz="774360" rtl="0" eaLnBrk="1" latinLnBrk="0" hangingPunct="1"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97439" algn="l" defTabSz="774360" rtl="0" eaLnBrk="1" latinLnBrk="0" hangingPunct="1"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71798" algn="l" defTabSz="774360" rtl="0" eaLnBrk="1" latinLnBrk="0" hangingPunct="1"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46158" algn="l" defTabSz="774360" rtl="0" eaLnBrk="1" latinLnBrk="0" hangingPunct="1"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420517" algn="l" defTabSz="774360" rtl="0" eaLnBrk="1" latinLnBrk="0" hangingPunct="1"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94877" algn="l" defTabSz="774360" rtl="0" eaLnBrk="1" latinLnBrk="0" hangingPunct="1"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F89418CD-D99E-DF43-9568-3360F3FF742B}" type="slidenum">
              <a:rPr lang="pl-PL" sz="1200" smtClean="0">
                <a:solidFill>
                  <a:schemeClr val="tx1"/>
                </a:solidFill>
                <a:latin typeface="Roboto "/>
              </a:rPr>
              <a:pPr algn="r"/>
              <a:t>‹#›</a:t>
            </a:fld>
            <a:endParaRPr lang="pl-PL" sz="1200" dirty="0">
              <a:solidFill>
                <a:schemeClr val="tx1"/>
              </a:solidFill>
              <a:latin typeface="Roboto "/>
            </a:endParaRPr>
          </a:p>
        </p:txBody>
      </p:sp>
      <p:sp>
        <p:nvSpPr>
          <p:cNvPr id="18" name="Symbol zastępczy zawartości 3"/>
          <p:cNvSpPr>
            <a:spLocks noGrp="1"/>
          </p:cNvSpPr>
          <p:nvPr>
            <p:ph sz="half" idx="2" hasCustomPrompt="1"/>
          </p:nvPr>
        </p:nvSpPr>
        <p:spPr>
          <a:xfrm>
            <a:off x="3779912" y="2499742"/>
            <a:ext cx="4930832" cy="2304256"/>
          </a:xfrm>
          <a:prstGeom prst="rect">
            <a:avLst/>
          </a:prstGeom>
        </p:spPr>
        <p:txBody>
          <a:bodyPr/>
          <a:lstStyle>
            <a:lvl1pPr marL="0" indent="0" algn="just">
              <a:buNone/>
              <a:defRPr sz="1400">
                <a:solidFill>
                  <a:srgbClr val="888888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dirty="0" err="1" smtClean="0"/>
              <a:t>Text</a:t>
            </a:r>
            <a:endParaRPr lang="pl-PL" dirty="0"/>
          </a:p>
        </p:txBody>
      </p:sp>
      <p:sp>
        <p:nvSpPr>
          <p:cNvPr id="11" name="Symbol zastępczy zawartości 3"/>
          <p:cNvSpPr>
            <a:spLocks noGrp="1"/>
          </p:cNvSpPr>
          <p:nvPr>
            <p:ph sz="half" idx="10" hasCustomPrompt="1"/>
          </p:nvPr>
        </p:nvSpPr>
        <p:spPr>
          <a:xfrm>
            <a:off x="611560" y="771550"/>
            <a:ext cx="2808312" cy="2479948"/>
          </a:xfrm>
          <a:prstGeom prst="rect">
            <a:avLst/>
          </a:prstGeom>
        </p:spPr>
        <p:txBody>
          <a:bodyPr/>
          <a:lstStyle>
            <a:lvl1pPr marL="0" indent="0" algn="just">
              <a:buNone/>
              <a:defRPr sz="1400">
                <a:solidFill>
                  <a:srgbClr val="888888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dirty="0" smtClean="0"/>
              <a:t>Photo</a:t>
            </a:r>
            <a:endParaRPr lang="pl-PL" dirty="0"/>
          </a:p>
        </p:txBody>
      </p:sp>
      <p:pic>
        <p:nvPicPr>
          <p:cNvPr id="12" name="Obraz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120253"/>
            <a:ext cx="1253415" cy="589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4912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ymbol zastępczy zawartości 3"/>
          <p:cNvSpPr>
            <a:spLocks noGrp="1"/>
          </p:cNvSpPr>
          <p:nvPr>
            <p:ph sz="half" idx="11" hasCustomPrompt="1"/>
          </p:nvPr>
        </p:nvSpPr>
        <p:spPr>
          <a:xfrm>
            <a:off x="2959021" y="771550"/>
            <a:ext cx="2347461" cy="2231136"/>
          </a:xfrm>
          <a:prstGeom prst="rect">
            <a:avLst/>
          </a:prstGeom>
        </p:spPr>
        <p:txBody>
          <a:bodyPr/>
          <a:lstStyle>
            <a:lvl1pPr marL="0" indent="0" algn="just">
              <a:buNone/>
              <a:defRPr sz="1400">
                <a:solidFill>
                  <a:srgbClr val="888888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dirty="0" smtClean="0"/>
              <a:t>Photo</a:t>
            </a:r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1043608" y="0"/>
            <a:ext cx="6552728" cy="771549"/>
          </a:xfrm>
          <a:prstGeom prst="rect">
            <a:avLst/>
          </a:prstGeom>
        </p:spPr>
        <p:txBody>
          <a:bodyPr anchor="ctr"/>
          <a:lstStyle>
            <a:lvl1pPr algn="l">
              <a:defRPr sz="1800">
                <a:solidFill>
                  <a:srgbClr val="8888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l-PL" dirty="0" err="1" smtClean="0"/>
              <a:t>Asperges</a:t>
            </a:r>
            <a:r>
              <a:rPr lang="pl-PL" dirty="0" smtClean="0"/>
              <a:t> me </a:t>
            </a:r>
            <a:r>
              <a:rPr lang="pl-PL" dirty="0" err="1" smtClean="0"/>
              <a:t>hyssopo</a:t>
            </a:r>
            <a:r>
              <a:rPr lang="pl-PL" dirty="0" smtClean="0"/>
              <a:t> et </a:t>
            </a:r>
            <a:r>
              <a:rPr lang="pl-PL" dirty="0" err="1" smtClean="0"/>
              <a:t>mundabor</a:t>
            </a:r>
            <a:endParaRPr lang="pl-PL" dirty="0"/>
          </a:p>
        </p:txBody>
      </p:sp>
      <p:sp>
        <p:nvSpPr>
          <p:cNvPr id="7" name="Prostokąt 6"/>
          <p:cNvSpPr/>
          <p:nvPr userDrawn="1"/>
        </p:nvSpPr>
        <p:spPr>
          <a:xfrm>
            <a:off x="0" y="0"/>
            <a:ext cx="611560" cy="5143500"/>
          </a:xfrm>
          <a:prstGeom prst="rect">
            <a:avLst/>
          </a:prstGeom>
          <a:solidFill>
            <a:srgbClr val="1018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8" name="Obraz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124" y="3291829"/>
            <a:ext cx="221312" cy="1431343"/>
          </a:xfrm>
          <a:prstGeom prst="rect">
            <a:avLst/>
          </a:prstGeom>
        </p:spPr>
      </p:pic>
      <p:cxnSp>
        <p:nvCxnSpPr>
          <p:cNvPr id="9" name="Łącznik prostoliniowy 8"/>
          <p:cNvCxnSpPr/>
          <p:nvPr userDrawn="1"/>
        </p:nvCxnSpPr>
        <p:spPr>
          <a:xfrm>
            <a:off x="611560" y="771550"/>
            <a:ext cx="8532000" cy="0"/>
          </a:xfrm>
          <a:prstGeom prst="line">
            <a:avLst/>
          </a:prstGeom>
          <a:ln w="63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chemat blokowy: proces 12"/>
          <p:cNvSpPr/>
          <p:nvPr userDrawn="1"/>
        </p:nvSpPr>
        <p:spPr>
          <a:xfrm>
            <a:off x="8710744" y="4711452"/>
            <a:ext cx="432048" cy="432048"/>
          </a:xfrm>
          <a:prstGeom prst="flowChartProcess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4" name="Symbol zastępczy numeru slajdu 8"/>
          <p:cNvSpPr txBox="1">
            <a:spLocks/>
          </p:cNvSpPr>
          <p:nvPr userDrawn="1"/>
        </p:nvSpPr>
        <p:spPr>
          <a:xfrm>
            <a:off x="8710744" y="4803997"/>
            <a:ext cx="422031" cy="383207"/>
          </a:xfrm>
          <a:prstGeom prst="rect">
            <a:avLst/>
          </a:prstGeom>
        </p:spPr>
        <p:txBody>
          <a:bodyPr/>
          <a:lstStyle>
            <a:defPPr>
              <a:defRPr lang="pl-PL"/>
            </a:defPPr>
            <a:lvl1pPr marL="0" algn="l" defTabSz="774360" rtl="0" eaLnBrk="1" latinLnBrk="0" hangingPunct="1"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74360" algn="l" defTabSz="774360" rtl="0" eaLnBrk="1" latinLnBrk="0" hangingPunct="1"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48719" algn="l" defTabSz="774360" rtl="0" eaLnBrk="1" latinLnBrk="0" hangingPunct="1"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23079" algn="l" defTabSz="774360" rtl="0" eaLnBrk="1" latinLnBrk="0" hangingPunct="1"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97439" algn="l" defTabSz="774360" rtl="0" eaLnBrk="1" latinLnBrk="0" hangingPunct="1"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71798" algn="l" defTabSz="774360" rtl="0" eaLnBrk="1" latinLnBrk="0" hangingPunct="1"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46158" algn="l" defTabSz="774360" rtl="0" eaLnBrk="1" latinLnBrk="0" hangingPunct="1"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420517" algn="l" defTabSz="774360" rtl="0" eaLnBrk="1" latinLnBrk="0" hangingPunct="1"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94877" algn="l" defTabSz="774360" rtl="0" eaLnBrk="1" latinLnBrk="0" hangingPunct="1"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F89418CD-D99E-DF43-9568-3360F3FF742B}" type="slidenum">
              <a:rPr lang="pl-PL" sz="1200" smtClean="0">
                <a:solidFill>
                  <a:schemeClr val="tx1"/>
                </a:solidFill>
                <a:latin typeface="Roboto "/>
              </a:rPr>
              <a:pPr algn="r"/>
              <a:t>‹#›</a:t>
            </a:fld>
            <a:endParaRPr lang="pl-PL" sz="1200" dirty="0">
              <a:solidFill>
                <a:schemeClr val="tx1"/>
              </a:solidFill>
              <a:latin typeface="Roboto "/>
            </a:endParaRPr>
          </a:p>
        </p:txBody>
      </p:sp>
      <p:sp>
        <p:nvSpPr>
          <p:cNvPr id="11" name="Symbol zastępczy zawartości 3"/>
          <p:cNvSpPr>
            <a:spLocks noGrp="1"/>
          </p:cNvSpPr>
          <p:nvPr>
            <p:ph sz="half" idx="10" hasCustomPrompt="1"/>
          </p:nvPr>
        </p:nvSpPr>
        <p:spPr>
          <a:xfrm>
            <a:off x="611560" y="771550"/>
            <a:ext cx="2347461" cy="2231136"/>
          </a:xfrm>
          <a:prstGeom prst="rect">
            <a:avLst/>
          </a:prstGeom>
        </p:spPr>
        <p:txBody>
          <a:bodyPr/>
          <a:lstStyle>
            <a:lvl1pPr marL="0" indent="0" algn="just">
              <a:buNone/>
              <a:defRPr sz="1400">
                <a:solidFill>
                  <a:srgbClr val="888888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dirty="0" smtClean="0"/>
              <a:t>Photo</a:t>
            </a:r>
            <a:endParaRPr lang="pl-PL" dirty="0"/>
          </a:p>
        </p:txBody>
      </p:sp>
      <p:sp>
        <p:nvSpPr>
          <p:cNvPr id="19" name="Symbol zastępczy zawartości 3"/>
          <p:cNvSpPr>
            <a:spLocks noGrp="1"/>
          </p:cNvSpPr>
          <p:nvPr>
            <p:ph sz="half" idx="12" hasCustomPrompt="1"/>
          </p:nvPr>
        </p:nvSpPr>
        <p:spPr>
          <a:xfrm>
            <a:off x="5320883" y="771550"/>
            <a:ext cx="2347461" cy="2231136"/>
          </a:xfrm>
          <a:prstGeom prst="rect">
            <a:avLst/>
          </a:prstGeom>
        </p:spPr>
        <p:txBody>
          <a:bodyPr/>
          <a:lstStyle>
            <a:lvl1pPr marL="0" indent="0" algn="just">
              <a:buNone/>
              <a:defRPr sz="1400">
                <a:solidFill>
                  <a:srgbClr val="888888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dirty="0" smtClean="0"/>
              <a:t>Photo</a:t>
            </a:r>
            <a:endParaRPr lang="pl-PL" dirty="0"/>
          </a:p>
        </p:txBody>
      </p:sp>
      <p:sp>
        <p:nvSpPr>
          <p:cNvPr id="20" name="Symbol zastępczy zawartości 3"/>
          <p:cNvSpPr>
            <a:spLocks noGrp="1"/>
          </p:cNvSpPr>
          <p:nvPr>
            <p:ph sz="half" idx="13" hasCustomPrompt="1"/>
          </p:nvPr>
        </p:nvSpPr>
        <p:spPr>
          <a:xfrm>
            <a:off x="755576" y="3147814"/>
            <a:ext cx="2203445" cy="504056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20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dirty="0" err="1" smtClean="0"/>
              <a:t>Asperges</a:t>
            </a:r>
            <a:r>
              <a:rPr lang="pl-PL" dirty="0" smtClean="0"/>
              <a:t> me </a:t>
            </a:r>
            <a:r>
              <a:rPr lang="pl-PL" dirty="0" err="1" smtClean="0"/>
              <a:t>hyssopo</a:t>
            </a:r>
            <a:r>
              <a:rPr lang="pl-PL" dirty="0" smtClean="0"/>
              <a:t> et </a:t>
            </a:r>
            <a:r>
              <a:rPr lang="pl-PL" dirty="0" err="1" smtClean="0"/>
              <a:t>mundabor</a:t>
            </a:r>
            <a:endParaRPr lang="pl-PL" dirty="0"/>
          </a:p>
        </p:txBody>
      </p:sp>
      <p:sp>
        <p:nvSpPr>
          <p:cNvPr id="21" name="Symbol zastępczy zawartości 3"/>
          <p:cNvSpPr>
            <a:spLocks noGrp="1"/>
          </p:cNvSpPr>
          <p:nvPr>
            <p:ph sz="half" idx="14" hasCustomPrompt="1"/>
          </p:nvPr>
        </p:nvSpPr>
        <p:spPr>
          <a:xfrm>
            <a:off x="755576" y="3755472"/>
            <a:ext cx="2203445" cy="252028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000" b="1">
                <a:solidFill>
                  <a:srgbClr val="00B0F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dirty="0" smtClean="0"/>
              <a:t>22/10/2014</a:t>
            </a:r>
            <a:endParaRPr lang="pl-PL" dirty="0"/>
          </a:p>
        </p:txBody>
      </p:sp>
      <p:sp>
        <p:nvSpPr>
          <p:cNvPr id="22" name="Symbol zastępczy zawartości 3"/>
          <p:cNvSpPr>
            <a:spLocks noGrp="1"/>
          </p:cNvSpPr>
          <p:nvPr>
            <p:ph sz="half" idx="15" hasCustomPrompt="1"/>
          </p:nvPr>
        </p:nvSpPr>
        <p:spPr>
          <a:xfrm>
            <a:off x="755576" y="4083918"/>
            <a:ext cx="2203445" cy="504056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200" b="0">
                <a:solidFill>
                  <a:srgbClr val="888888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dirty="0" err="1" smtClean="0"/>
              <a:t>Asperges</a:t>
            </a:r>
            <a:r>
              <a:rPr lang="pl-PL" dirty="0" smtClean="0"/>
              <a:t> me </a:t>
            </a:r>
            <a:r>
              <a:rPr lang="pl-PL" dirty="0" err="1" smtClean="0"/>
              <a:t>hyssopo</a:t>
            </a:r>
            <a:r>
              <a:rPr lang="pl-PL" dirty="0" smtClean="0"/>
              <a:t> et </a:t>
            </a:r>
            <a:r>
              <a:rPr lang="pl-PL" dirty="0" err="1" smtClean="0"/>
              <a:t>mundabor</a:t>
            </a:r>
            <a:endParaRPr lang="pl-PL" dirty="0"/>
          </a:p>
        </p:txBody>
      </p:sp>
      <p:sp>
        <p:nvSpPr>
          <p:cNvPr id="23" name="Symbol zastępczy zawartości 3"/>
          <p:cNvSpPr>
            <a:spLocks noGrp="1"/>
          </p:cNvSpPr>
          <p:nvPr>
            <p:ph sz="half" idx="16" hasCustomPrompt="1"/>
          </p:nvPr>
        </p:nvSpPr>
        <p:spPr>
          <a:xfrm>
            <a:off x="3131840" y="3147814"/>
            <a:ext cx="2203445" cy="504056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20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dirty="0" err="1" smtClean="0"/>
              <a:t>Asperges</a:t>
            </a:r>
            <a:r>
              <a:rPr lang="pl-PL" dirty="0" smtClean="0"/>
              <a:t> me </a:t>
            </a:r>
            <a:r>
              <a:rPr lang="pl-PL" dirty="0" err="1" smtClean="0"/>
              <a:t>hyssopo</a:t>
            </a:r>
            <a:r>
              <a:rPr lang="pl-PL" dirty="0" smtClean="0"/>
              <a:t> et </a:t>
            </a:r>
            <a:r>
              <a:rPr lang="pl-PL" dirty="0" err="1" smtClean="0"/>
              <a:t>mundabor</a:t>
            </a:r>
            <a:endParaRPr lang="pl-PL" dirty="0"/>
          </a:p>
        </p:txBody>
      </p:sp>
      <p:sp>
        <p:nvSpPr>
          <p:cNvPr id="24" name="Symbol zastępczy zawartości 3"/>
          <p:cNvSpPr>
            <a:spLocks noGrp="1"/>
          </p:cNvSpPr>
          <p:nvPr>
            <p:ph sz="half" idx="17" hasCustomPrompt="1"/>
          </p:nvPr>
        </p:nvSpPr>
        <p:spPr>
          <a:xfrm>
            <a:off x="3131840" y="3755472"/>
            <a:ext cx="2203445" cy="252028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000" b="1">
                <a:solidFill>
                  <a:srgbClr val="00B0F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dirty="0" smtClean="0"/>
              <a:t>22/10/2014</a:t>
            </a:r>
            <a:endParaRPr lang="pl-PL" dirty="0"/>
          </a:p>
        </p:txBody>
      </p:sp>
      <p:sp>
        <p:nvSpPr>
          <p:cNvPr id="25" name="Symbol zastępczy zawartości 3"/>
          <p:cNvSpPr>
            <a:spLocks noGrp="1"/>
          </p:cNvSpPr>
          <p:nvPr>
            <p:ph sz="half" idx="18" hasCustomPrompt="1"/>
          </p:nvPr>
        </p:nvSpPr>
        <p:spPr>
          <a:xfrm>
            <a:off x="3131840" y="4083918"/>
            <a:ext cx="2203445" cy="504056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200" b="0">
                <a:solidFill>
                  <a:srgbClr val="888888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dirty="0" err="1" smtClean="0"/>
              <a:t>Asperges</a:t>
            </a:r>
            <a:r>
              <a:rPr lang="pl-PL" dirty="0" smtClean="0"/>
              <a:t> me </a:t>
            </a:r>
            <a:r>
              <a:rPr lang="pl-PL" dirty="0" err="1" smtClean="0"/>
              <a:t>hyssopo</a:t>
            </a:r>
            <a:r>
              <a:rPr lang="pl-PL" dirty="0" smtClean="0"/>
              <a:t> et </a:t>
            </a:r>
            <a:r>
              <a:rPr lang="pl-PL" dirty="0" err="1" smtClean="0"/>
              <a:t>mundabor</a:t>
            </a:r>
            <a:endParaRPr lang="pl-PL" dirty="0"/>
          </a:p>
        </p:txBody>
      </p:sp>
      <p:sp>
        <p:nvSpPr>
          <p:cNvPr id="26" name="Symbol zastępczy zawartości 3"/>
          <p:cNvSpPr>
            <a:spLocks noGrp="1"/>
          </p:cNvSpPr>
          <p:nvPr>
            <p:ph sz="half" idx="19" hasCustomPrompt="1"/>
          </p:nvPr>
        </p:nvSpPr>
        <p:spPr>
          <a:xfrm>
            <a:off x="5475072" y="3147814"/>
            <a:ext cx="2203445" cy="504056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20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dirty="0" err="1" smtClean="0"/>
              <a:t>Asperges</a:t>
            </a:r>
            <a:r>
              <a:rPr lang="pl-PL" dirty="0" smtClean="0"/>
              <a:t> me </a:t>
            </a:r>
            <a:r>
              <a:rPr lang="pl-PL" dirty="0" err="1" smtClean="0"/>
              <a:t>hyssopo</a:t>
            </a:r>
            <a:r>
              <a:rPr lang="pl-PL" dirty="0" smtClean="0"/>
              <a:t> et </a:t>
            </a:r>
            <a:r>
              <a:rPr lang="pl-PL" dirty="0" err="1" smtClean="0"/>
              <a:t>mundabor</a:t>
            </a:r>
            <a:endParaRPr lang="pl-PL" dirty="0"/>
          </a:p>
        </p:txBody>
      </p:sp>
      <p:sp>
        <p:nvSpPr>
          <p:cNvPr id="27" name="Symbol zastępczy zawartości 3"/>
          <p:cNvSpPr>
            <a:spLocks noGrp="1"/>
          </p:cNvSpPr>
          <p:nvPr>
            <p:ph sz="half" idx="20" hasCustomPrompt="1"/>
          </p:nvPr>
        </p:nvSpPr>
        <p:spPr>
          <a:xfrm>
            <a:off x="5475072" y="3755472"/>
            <a:ext cx="2203445" cy="252028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000" b="1">
                <a:solidFill>
                  <a:srgbClr val="00B0F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dirty="0" smtClean="0"/>
              <a:t>22/10/2014</a:t>
            </a:r>
            <a:endParaRPr lang="pl-PL" dirty="0"/>
          </a:p>
        </p:txBody>
      </p:sp>
      <p:sp>
        <p:nvSpPr>
          <p:cNvPr id="28" name="Symbol zastępczy zawartości 3"/>
          <p:cNvSpPr>
            <a:spLocks noGrp="1"/>
          </p:cNvSpPr>
          <p:nvPr>
            <p:ph sz="half" idx="21" hasCustomPrompt="1"/>
          </p:nvPr>
        </p:nvSpPr>
        <p:spPr>
          <a:xfrm>
            <a:off x="5475072" y="4083918"/>
            <a:ext cx="2203445" cy="504056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200" b="0">
                <a:solidFill>
                  <a:srgbClr val="888888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dirty="0" err="1" smtClean="0"/>
              <a:t>Asperges</a:t>
            </a:r>
            <a:r>
              <a:rPr lang="pl-PL" dirty="0" smtClean="0"/>
              <a:t> me </a:t>
            </a:r>
            <a:r>
              <a:rPr lang="pl-PL" dirty="0" err="1" smtClean="0"/>
              <a:t>hyssopo</a:t>
            </a:r>
            <a:r>
              <a:rPr lang="pl-PL" dirty="0" smtClean="0"/>
              <a:t> et </a:t>
            </a:r>
            <a:r>
              <a:rPr lang="pl-PL" dirty="0" err="1" smtClean="0"/>
              <a:t>mundabor</a:t>
            </a:r>
            <a:endParaRPr lang="pl-PL" dirty="0"/>
          </a:p>
        </p:txBody>
      </p:sp>
      <p:pic>
        <p:nvPicPr>
          <p:cNvPr id="29" name="Obraz 2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120253"/>
            <a:ext cx="1253415" cy="589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1512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ytuł 1"/>
          <p:cNvSpPr>
            <a:spLocks noGrp="1"/>
          </p:cNvSpPr>
          <p:nvPr>
            <p:ph type="title" hasCustomPrompt="1"/>
          </p:nvPr>
        </p:nvSpPr>
        <p:spPr>
          <a:xfrm>
            <a:off x="4140736" y="1779662"/>
            <a:ext cx="4402048" cy="648072"/>
          </a:xfrm>
          <a:prstGeom prst="rect">
            <a:avLst/>
          </a:prstGeom>
        </p:spPr>
        <p:txBody>
          <a:bodyPr/>
          <a:lstStyle>
            <a:lvl1pPr algn="l">
              <a:defRPr sz="2800" b="0" baseline="0">
                <a:latin typeface="Arial" panose="020B0604020202020204" pitchFamily="34" charset="0"/>
                <a:ea typeface="Roboto Thin" pitchFamily="2" charset="0"/>
                <a:cs typeface="Arial" panose="020B0604020202020204" pitchFamily="34" charset="0"/>
              </a:defRPr>
            </a:lvl1pPr>
          </a:lstStyle>
          <a:p>
            <a:r>
              <a:rPr lang="pl-PL" dirty="0" err="1" smtClean="0"/>
              <a:t>Thank</a:t>
            </a:r>
            <a:r>
              <a:rPr lang="pl-PL" dirty="0" smtClean="0"/>
              <a:t> </a:t>
            </a:r>
            <a:r>
              <a:rPr lang="pl-PL" dirty="0" err="1" smtClean="0"/>
              <a:t>you</a:t>
            </a:r>
            <a:r>
              <a:rPr lang="pl-PL" dirty="0" smtClean="0"/>
              <a:t> for </a:t>
            </a:r>
            <a:r>
              <a:rPr lang="pl-PL" dirty="0" err="1" smtClean="0"/>
              <a:t>your</a:t>
            </a:r>
            <a:r>
              <a:rPr lang="pl-PL" dirty="0" smtClean="0"/>
              <a:t> </a:t>
            </a:r>
            <a:r>
              <a:rPr lang="pl-PL" dirty="0" err="1" smtClean="0"/>
              <a:t>attention</a:t>
            </a:r>
            <a:r>
              <a:rPr lang="pl-PL" dirty="0" smtClean="0"/>
              <a:t>!</a:t>
            </a:r>
            <a:endParaRPr lang="pl-PL" dirty="0"/>
          </a:p>
        </p:txBody>
      </p:sp>
      <p:sp>
        <p:nvSpPr>
          <p:cNvPr id="7" name="Prostokąt 6"/>
          <p:cNvSpPr/>
          <p:nvPr userDrawn="1"/>
        </p:nvSpPr>
        <p:spPr>
          <a:xfrm>
            <a:off x="0" y="0"/>
            <a:ext cx="3347864" cy="5143500"/>
          </a:xfrm>
          <a:prstGeom prst="rect">
            <a:avLst/>
          </a:prstGeom>
          <a:solidFill>
            <a:srgbClr val="1018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8" name="Obraz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596478"/>
            <a:ext cx="2016224" cy="948655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4227934"/>
            <a:ext cx="1440161" cy="222675"/>
          </a:xfrm>
          <a:prstGeom prst="rect">
            <a:avLst/>
          </a:prstGeom>
        </p:spPr>
      </p:pic>
      <p:sp>
        <p:nvSpPr>
          <p:cNvPr id="10" name="Symbol zastępczy zawartości 3"/>
          <p:cNvSpPr>
            <a:spLocks noGrp="1"/>
          </p:cNvSpPr>
          <p:nvPr>
            <p:ph sz="half" idx="13" hasCustomPrompt="1"/>
          </p:nvPr>
        </p:nvSpPr>
        <p:spPr>
          <a:xfrm>
            <a:off x="463494" y="2787774"/>
            <a:ext cx="2312356" cy="73866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dirty="0" smtClean="0"/>
              <a:t>Gemius SA</a:t>
            </a:r>
          </a:p>
          <a:p>
            <a:pPr lvl="0"/>
            <a:r>
              <a:rPr lang="pl-PL" dirty="0" smtClean="0"/>
              <a:t>18 B </a:t>
            </a:r>
            <a:r>
              <a:rPr lang="pl-PL" dirty="0" err="1" smtClean="0"/>
              <a:t>Postepu</a:t>
            </a:r>
            <a:r>
              <a:rPr lang="pl-PL" dirty="0" smtClean="0"/>
              <a:t> </a:t>
            </a:r>
            <a:r>
              <a:rPr lang="pl-PL" dirty="0" err="1" smtClean="0"/>
              <a:t>Street</a:t>
            </a:r>
            <a:endParaRPr lang="pl-PL" dirty="0" smtClean="0"/>
          </a:p>
          <a:p>
            <a:pPr lvl="0"/>
            <a:r>
              <a:rPr lang="pl-PL" dirty="0" smtClean="0"/>
              <a:t>02-676 </a:t>
            </a:r>
            <a:r>
              <a:rPr lang="pl-PL" dirty="0" err="1" smtClean="0"/>
              <a:t>Warsaw</a:t>
            </a:r>
            <a:endParaRPr lang="pl-PL" dirty="0"/>
          </a:p>
        </p:txBody>
      </p:sp>
      <p:sp>
        <p:nvSpPr>
          <p:cNvPr id="16" name="Symbol zastępczy zawartości 3"/>
          <p:cNvSpPr>
            <a:spLocks noGrp="1"/>
          </p:cNvSpPr>
          <p:nvPr>
            <p:ph sz="half" idx="2" hasCustomPrompt="1"/>
          </p:nvPr>
        </p:nvSpPr>
        <p:spPr>
          <a:xfrm>
            <a:off x="4139952" y="2715766"/>
            <a:ext cx="4392488" cy="1800200"/>
          </a:xfrm>
          <a:prstGeom prst="rect">
            <a:avLst/>
          </a:prstGeom>
        </p:spPr>
        <p:txBody>
          <a:bodyPr/>
          <a:lstStyle>
            <a:lvl1pPr marL="0" indent="0" algn="just">
              <a:buNone/>
              <a:defRPr sz="1400" b="1" baseline="0">
                <a:solidFill>
                  <a:schemeClr val="tx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dirty="0" err="1" smtClean="0"/>
              <a:t>Name</a:t>
            </a:r>
            <a:r>
              <a:rPr lang="pl-PL" dirty="0" smtClean="0"/>
              <a:t> </a:t>
            </a:r>
            <a:r>
              <a:rPr lang="pl-PL" dirty="0" err="1" smtClean="0"/>
              <a:t>Surname</a:t>
            </a:r>
            <a:endParaRPr lang="pl-PL" dirty="0" smtClean="0"/>
          </a:p>
          <a:p>
            <a:pPr lvl="0"/>
            <a:r>
              <a:rPr lang="pl-PL" b="0" dirty="0" smtClean="0"/>
              <a:t>Job </a:t>
            </a:r>
            <a:r>
              <a:rPr lang="pl-PL" b="0" dirty="0" err="1" smtClean="0"/>
              <a:t>Position</a:t>
            </a:r>
            <a:endParaRPr lang="pl-PL" b="0" dirty="0" smtClean="0"/>
          </a:p>
          <a:p>
            <a:pPr lvl="0"/>
            <a:endParaRPr lang="pl-PL" b="0" dirty="0" smtClean="0"/>
          </a:p>
          <a:p>
            <a:pPr lvl="0"/>
            <a:r>
              <a:rPr lang="pl-PL" b="0" dirty="0" smtClean="0"/>
              <a:t>Phone:</a:t>
            </a:r>
          </a:p>
          <a:p>
            <a:pPr lvl="0"/>
            <a:r>
              <a:rPr lang="pl-PL" b="0" dirty="0" smtClean="0"/>
              <a:t>Mail:</a:t>
            </a:r>
          </a:p>
          <a:p>
            <a:pPr lvl="0"/>
            <a:endParaRPr lang="pl-PL" b="0" dirty="0" smtClean="0"/>
          </a:p>
          <a:p>
            <a:pPr lvl="0"/>
            <a:endParaRPr lang="pl-PL" b="0" dirty="0" smtClean="0"/>
          </a:p>
        </p:txBody>
      </p:sp>
      <p:sp>
        <p:nvSpPr>
          <p:cNvPr id="17" name="Symbol zastępczy zawartości 3"/>
          <p:cNvSpPr>
            <a:spLocks noGrp="1"/>
          </p:cNvSpPr>
          <p:nvPr>
            <p:ph sz="half" idx="14" hasCustomPrompt="1"/>
          </p:nvPr>
        </p:nvSpPr>
        <p:spPr>
          <a:xfrm>
            <a:off x="4139952" y="4515966"/>
            <a:ext cx="4392488" cy="432048"/>
          </a:xfrm>
          <a:prstGeom prst="rect">
            <a:avLst/>
          </a:prstGeom>
        </p:spPr>
        <p:txBody>
          <a:bodyPr/>
          <a:lstStyle>
            <a:lvl1pPr marL="0" indent="0" algn="just">
              <a:buNone/>
              <a:defRPr sz="1400" b="1" baseline="0">
                <a:solidFill>
                  <a:srgbClr val="00B0F0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b="0" dirty="0" smtClean="0"/>
              <a:t>www.gemius.com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General part_slide only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rostokąt 10"/>
          <p:cNvSpPr/>
          <p:nvPr userDrawn="1"/>
        </p:nvSpPr>
        <p:spPr>
          <a:xfrm>
            <a:off x="1463" y="0"/>
            <a:ext cx="9147174" cy="710293"/>
          </a:xfrm>
          <a:prstGeom prst="rect">
            <a:avLst/>
          </a:prstGeom>
          <a:solidFill>
            <a:srgbClr val="1EB6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8198" tIns="24099" rIns="48198" bIns="24099"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pic>
        <p:nvPicPr>
          <p:cNvPr id="7" name="Obraz 6" descr="logo_big_en.gif"/>
          <p:cNvPicPr>
            <a:picLocks noChangeAspect="1"/>
          </p:cNvPicPr>
          <p:nvPr userDrawn="1"/>
        </p:nvPicPr>
        <p:blipFill>
          <a:blip r:embed="rId2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3" y="4793219"/>
            <a:ext cx="1328379" cy="323688"/>
          </a:xfrm>
          <a:prstGeom prst="rect">
            <a:avLst/>
          </a:prstGeom>
        </p:spPr>
      </p:pic>
      <p:sp>
        <p:nvSpPr>
          <p:cNvPr id="8" name="Prostokąt 7"/>
          <p:cNvSpPr/>
          <p:nvPr userDrawn="1"/>
        </p:nvSpPr>
        <p:spPr>
          <a:xfrm>
            <a:off x="8693193" y="4693953"/>
            <a:ext cx="455444" cy="455477"/>
          </a:xfrm>
          <a:prstGeom prst="rect">
            <a:avLst/>
          </a:prstGeom>
          <a:solidFill>
            <a:srgbClr val="1EB6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8198" tIns="24099" rIns="48198" bIns="24099"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9" name="Symbol zastępczy numeru slajdu 8"/>
          <p:cNvSpPr txBox="1">
            <a:spLocks/>
          </p:cNvSpPr>
          <p:nvPr userDrawn="1"/>
        </p:nvSpPr>
        <p:spPr>
          <a:xfrm>
            <a:off x="8674740" y="4824272"/>
            <a:ext cx="429351" cy="273844"/>
          </a:xfrm>
          <a:prstGeom prst="rect">
            <a:avLst/>
          </a:prstGeom>
        </p:spPr>
        <p:txBody>
          <a:bodyPr lIns="48198" tIns="24099" rIns="48198" bIns="24099"/>
          <a:lstStyle>
            <a:defPPr>
              <a:defRPr lang="pl-PL"/>
            </a:defPPr>
            <a:lvl1pPr marL="0" algn="l" defTabSz="774360" rtl="0" eaLnBrk="1" latinLnBrk="0" hangingPunct="1"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74360" algn="l" defTabSz="774360" rtl="0" eaLnBrk="1" latinLnBrk="0" hangingPunct="1"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48719" algn="l" defTabSz="774360" rtl="0" eaLnBrk="1" latinLnBrk="0" hangingPunct="1"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23079" algn="l" defTabSz="774360" rtl="0" eaLnBrk="1" latinLnBrk="0" hangingPunct="1"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97439" algn="l" defTabSz="774360" rtl="0" eaLnBrk="1" latinLnBrk="0" hangingPunct="1"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71798" algn="l" defTabSz="774360" rtl="0" eaLnBrk="1" latinLnBrk="0" hangingPunct="1"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46158" algn="l" defTabSz="774360" rtl="0" eaLnBrk="1" latinLnBrk="0" hangingPunct="1"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420517" algn="l" defTabSz="774360" rtl="0" eaLnBrk="1" latinLnBrk="0" hangingPunct="1"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94877" algn="l" defTabSz="774360" rtl="0" eaLnBrk="1" latinLnBrk="0" hangingPunct="1"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F89418CD-D99E-DF43-9568-3360F3FF742B}" type="slidenum">
              <a:rPr lang="pl-PL" smtClean="0">
                <a:solidFill>
                  <a:prstClr val="white"/>
                </a:solidFill>
              </a:rPr>
              <a:pPr algn="r"/>
              <a:t>‹#›</a:t>
            </a:fld>
            <a:endParaRPr lang="pl-PL" dirty="0">
              <a:solidFill>
                <a:prstClr val="white"/>
              </a:solidFill>
            </a:endParaRPr>
          </a:p>
        </p:txBody>
      </p:sp>
      <p:sp>
        <p:nvSpPr>
          <p:cNvPr id="12" name="Prostokąt 11"/>
          <p:cNvSpPr/>
          <p:nvPr userDrawn="1"/>
        </p:nvSpPr>
        <p:spPr>
          <a:xfrm>
            <a:off x="0" y="697483"/>
            <a:ext cx="9144000" cy="66424"/>
          </a:xfrm>
          <a:prstGeom prst="rect">
            <a:avLst/>
          </a:prstGeom>
          <a:solidFill>
            <a:srgbClr val="E9E9E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8198" tIns="24099" rIns="48198" bIns="24099" rtlCol="0" anchor="ctr"/>
          <a:lstStyle/>
          <a:p>
            <a:pPr algn="ctr"/>
            <a:endParaRPr lang="pl-PL"/>
          </a:p>
        </p:txBody>
      </p:sp>
      <p:sp>
        <p:nvSpPr>
          <p:cNvPr id="32" name="Tytuł 1"/>
          <p:cNvSpPr>
            <a:spLocks noGrp="1"/>
          </p:cNvSpPr>
          <p:nvPr>
            <p:ph type="title"/>
          </p:nvPr>
        </p:nvSpPr>
        <p:spPr>
          <a:xfrm>
            <a:off x="309951" y="140560"/>
            <a:ext cx="8230186" cy="504419"/>
          </a:xfrm>
          <a:prstGeom prst="rect">
            <a:avLst/>
          </a:prstGeom>
        </p:spPr>
        <p:txBody>
          <a:bodyPr lIns="48198" tIns="24099" rIns="48198" bIns="24099"/>
          <a:lstStyle>
            <a:lvl1pPr algn="l">
              <a:defRPr sz="2300" b="1">
                <a:solidFill>
                  <a:schemeClr val="bg1"/>
                </a:solidFill>
              </a:defRPr>
            </a:lvl1pPr>
          </a:lstStyle>
          <a:p>
            <a:r>
              <a:rPr lang="pl-PL" dirty="0"/>
              <a:t>We </a:t>
            </a:r>
            <a:r>
              <a:rPr lang="pl-PL" dirty="0" err="1"/>
              <a:t>support</a:t>
            </a:r>
            <a:r>
              <a:rPr lang="pl-PL" dirty="0"/>
              <a:t> </a:t>
            </a:r>
            <a:r>
              <a:rPr lang="pl-PL" dirty="0" err="1"/>
              <a:t>knowledge</a:t>
            </a:r>
            <a:r>
              <a:rPr lang="pl-PL" dirty="0"/>
              <a:t> </a:t>
            </a:r>
            <a:r>
              <a:rPr lang="pl-PL" dirty="0" err="1"/>
              <a:t>driven</a:t>
            </a:r>
            <a:r>
              <a:rPr lang="pl-PL" dirty="0"/>
              <a:t> business </a:t>
            </a:r>
            <a:r>
              <a:rPr lang="pl-PL" dirty="0" smtClean="0"/>
              <a:t>decisions</a:t>
            </a:r>
            <a:r>
              <a:rPr lang="pl-PL" dirty="0" smtClean="0">
                <a:solidFill>
                  <a:srgbClr val="FF0000"/>
                </a:solidFill>
              </a:rPr>
              <a:t>.com</a:t>
            </a:r>
            <a:endParaRPr lang="pl-PL" dirty="0">
              <a:solidFill>
                <a:srgbClr val="FF0000"/>
              </a:solidFill>
            </a:endParaRPr>
          </a:p>
        </p:txBody>
      </p:sp>
      <p:sp>
        <p:nvSpPr>
          <p:cNvPr id="10" name="Symbol zastępczy tekstu 2"/>
          <p:cNvSpPr>
            <a:spLocks noGrp="1"/>
          </p:cNvSpPr>
          <p:nvPr>
            <p:ph type="body" sz="quarter" idx="10"/>
          </p:nvPr>
        </p:nvSpPr>
        <p:spPr>
          <a:xfrm>
            <a:off x="441845" y="964092"/>
            <a:ext cx="8232895" cy="3183514"/>
          </a:xfrm>
          <a:prstGeom prst="rect">
            <a:avLst/>
          </a:prstGeom>
        </p:spPr>
        <p:txBody>
          <a:bodyPr lIns="48198" tIns="24099" rIns="48198" bIns="24099"/>
          <a:lstStyle>
            <a:lvl1pPr marL="0" indent="0">
              <a:buNone/>
              <a:defRPr sz="1900" b="1">
                <a:solidFill>
                  <a:srgbClr val="1EB6FF"/>
                </a:solidFill>
              </a:defRPr>
            </a:lvl1pPr>
            <a:lvl2pPr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</p:txBody>
      </p:sp>
    </p:spTree>
    <p:extLst>
      <p:ext uri="{BB962C8B-B14F-4D97-AF65-F5344CB8AC3E}">
        <p14:creationId xmlns:p14="http://schemas.microsoft.com/office/powerpoint/2010/main" val="10346574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ransi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/>
          <p:cNvSpPr/>
          <p:nvPr userDrawn="1"/>
        </p:nvSpPr>
        <p:spPr>
          <a:xfrm>
            <a:off x="0" y="0"/>
            <a:ext cx="611560" cy="5143500"/>
          </a:xfrm>
          <a:prstGeom prst="rect">
            <a:avLst/>
          </a:prstGeom>
          <a:solidFill>
            <a:srgbClr val="1018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8" name="Obraz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124" y="3291829"/>
            <a:ext cx="221312" cy="1431343"/>
          </a:xfrm>
          <a:prstGeom prst="rect">
            <a:avLst/>
          </a:prstGeom>
        </p:spPr>
      </p:pic>
      <p:pic>
        <p:nvPicPr>
          <p:cNvPr id="2050" name="Picture 2" descr="\\unix.gem.lan\zasoby\Natalia&amp;Natalia&amp;Iza\Fotolia\online audience\66752911.jp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-3905"/>
            <a:ext cx="8532440" cy="5147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Obraz 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932" y="339502"/>
            <a:ext cx="1252828" cy="159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8843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62" r:id="rId5"/>
    <p:sldLayoutId id="2147483659" r:id="rId6"/>
    <p:sldLayoutId id="2147483663" r:id="rId7"/>
    <p:sldLayoutId id="2147483664" r:id="rId8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4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5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6.xm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7.xm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8.xm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9.xm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0.xm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1.xm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2.xm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3.xm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563888" y="339502"/>
            <a:ext cx="5328592" cy="857250"/>
          </a:xfrm>
        </p:spPr>
        <p:txBody>
          <a:bodyPr/>
          <a:lstStyle/>
          <a:p>
            <a:r>
              <a:rPr lang="en-US" dirty="0" err="1" smtClean="0"/>
              <a:t>gemiusAdHoc</a:t>
            </a:r>
            <a:r>
              <a:rPr lang="en-US" dirty="0" smtClean="0"/>
              <a:t> </a:t>
            </a:r>
            <a:r>
              <a:rPr lang="ru-RU" dirty="0" smtClean="0"/>
              <a:t>о </a:t>
            </a:r>
            <a:r>
              <a:rPr lang="ru-RU" dirty="0" smtClean="0"/>
              <a:t>к</a:t>
            </a:r>
            <a:r>
              <a:rPr lang="ru-RU" dirty="0" smtClean="0"/>
              <a:t>ачестве образования выпускников </a:t>
            </a:r>
            <a:r>
              <a:rPr lang="ru-RU" dirty="0"/>
              <a:t>и </a:t>
            </a:r>
            <a:r>
              <a:rPr lang="ru-RU" dirty="0" smtClean="0"/>
              <a:t>участии студентов в </a:t>
            </a:r>
            <a:r>
              <a:rPr lang="ru-RU" dirty="0"/>
              <a:t>управлении </a:t>
            </a:r>
            <a:r>
              <a:rPr lang="ru-RU" dirty="0" smtClean="0"/>
              <a:t>вузом </a:t>
            </a:r>
            <a:r>
              <a:rPr lang="ru-RU" dirty="0" smtClean="0"/>
              <a:t>в Республике Беларусь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pl-PL" dirty="0">
                <a:solidFill>
                  <a:srgbClr val="101820"/>
                </a:solidFill>
                <a:cs typeface="Arial" panose="020B0604020202020204" pitchFamily="34" charset="0"/>
              </a:rPr>
              <a:t/>
            </a:r>
            <a:br>
              <a:rPr lang="pl-PL" dirty="0">
                <a:solidFill>
                  <a:srgbClr val="101820"/>
                </a:solidFill>
                <a:cs typeface="Arial" panose="020B0604020202020204" pitchFamily="34" charset="0"/>
              </a:rPr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635896" y="2749302"/>
            <a:ext cx="4752528" cy="792089"/>
          </a:xfrm>
        </p:spPr>
        <p:txBody>
          <a:bodyPr/>
          <a:lstStyle/>
          <a:p>
            <a:r>
              <a:rPr lang="ru-RU" dirty="0" smtClean="0"/>
              <a:t>Декабрь 2015 года</a:t>
            </a:r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pl-PL" dirty="0" smtClean="0"/>
              <a:t>www.gemius.com</a:t>
            </a:r>
            <a:endParaRPr lang="pl-PL" dirty="0"/>
          </a:p>
        </p:txBody>
      </p:sp>
      <p:sp>
        <p:nvSpPr>
          <p:cNvPr id="45058" name="AutoShape 2" descr="Результат пошуку зображень за запитом &quot;альфа банк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45060" name="AutoShape 4" descr="Результат пошуку зображень за запитом &quot;альфа банк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45062" name="AutoShape 6" descr="Результат пошуку зображень за запитом &quot;альфа банк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33794" name="Picture 2" descr="http://bolognaby.org/wp-content/themes/obk_new/img/logo_ru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896" y="3291830"/>
            <a:ext cx="2448272" cy="100317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7663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i="1" dirty="0" smtClean="0"/>
              <a:t>В чем Вы видите преимущества обучения за рубежом по сравнению с обучением в </a:t>
            </a:r>
            <a:r>
              <a:rPr lang="ru-RU" i="1" dirty="0" err="1" smtClean="0"/>
              <a:t>беларуском</a:t>
            </a:r>
            <a:r>
              <a:rPr lang="ru-RU" i="1" dirty="0" smtClean="0"/>
              <a:t> ВУЗе? </a:t>
            </a:r>
            <a:endParaRPr lang="uk-UA" i="1" dirty="0"/>
          </a:p>
        </p:txBody>
      </p:sp>
      <p:sp>
        <p:nvSpPr>
          <p:cNvPr id="11" name="TextBox 10"/>
          <p:cNvSpPr txBox="1"/>
          <p:nvPr/>
        </p:nvSpPr>
        <p:spPr>
          <a:xfrm>
            <a:off x="683568" y="4763928"/>
            <a:ext cx="80648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/>
              <a:t>Источник: исследование </a:t>
            </a:r>
            <a:r>
              <a:rPr lang="ru-RU" sz="1000" dirty="0" err="1" smtClean="0"/>
              <a:t>gemiusAdHoc</a:t>
            </a:r>
            <a:r>
              <a:rPr lang="ru-RU" sz="1000" dirty="0" smtClean="0"/>
              <a:t>, декабрь 2015</a:t>
            </a:r>
          </a:p>
          <a:p>
            <a:r>
              <a:rPr lang="en-US" sz="1000" dirty="0" smtClean="0"/>
              <a:t>N=</a:t>
            </a:r>
            <a:r>
              <a:rPr lang="ru-RU" sz="1000" dirty="0" smtClean="0"/>
              <a:t>18</a:t>
            </a:r>
            <a:endParaRPr lang="uk-UA" sz="1000" dirty="0">
              <a:solidFill>
                <a:srgbClr val="C00000"/>
              </a:solidFill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1421091118"/>
              </p:ext>
            </p:extLst>
          </p:nvPr>
        </p:nvGraphicFramePr>
        <p:xfrm>
          <a:off x="431540" y="771550"/>
          <a:ext cx="8532948" cy="4104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14114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/>
              <a:t>Форма обучения в ВУЗе Беларуси</a:t>
            </a:r>
            <a:endParaRPr lang="uk-UA" i="1" dirty="0"/>
          </a:p>
        </p:txBody>
      </p:sp>
      <p:graphicFrame>
        <p:nvGraphicFramePr>
          <p:cNvPr id="9" name="Диаграмма 8"/>
          <p:cNvGraphicFramePr/>
          <p:nvPr/>
        </p:nvGraphicFramePr>
        <p:xfrm>
          <a:off x="827584" y="1059582"/>
          <a:ext cx="5400600" cy="36161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6012160" y="2355726"/>
            <a:ext cx="27363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У большинства студентов (</a:t>
            </a:r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63%)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очная форма </a:t>
            </a:r>
            <a:r>
              <a:rPr lang="ru-RU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обучения,у</a:t>
            </a:r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37% 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- заочная.</a:t>
            </a:r>
            <a:endParaRPr lang="uk-UA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3568" y="4763928"/>
            <a:ext cx="80648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/>
              <a:t>Источник: исследование </a:t>
            </a:r>
            <a:r>
              <a:rPr lang="ru-RU" sz="1000" dirty="0" err="1" smtClean="0"/>
              <a:t>gemiusAdHoc</a:t>
            </a:r>
            <a:r>
              <a:rPr lang="ru-RU" sz="1000" dirty="0" smtClean="0"/>
              <a:t>, декабрь 2015</a:t>
            </a:r>
          </a:p>
          <a:p>
            <a:r>
              <a:rPr lang="en-US" sz="1000" dirty="0" smtClean="0"/>
              <a:t>N=</a:t>
            </a:r>
            <a:r>
              <a:rPr lang="ru-RU" sz="1000" dirty="0" smtClean="0"/>
              <a:t>195</a:t>
            </a:r>
            <a:endParaRPr lang="uk-UA" sz="1000" dirty="0"/>
          </a:p>
        </p:txBody>
      </p:sp>
    </p:spTree>
    <p:extLst>
      <p:ext uri="{BB962C8B-B14F-4D97-AF65-F5344CB8AC3E}">
        <p14:creationId xmlns:p14="http://schemas.microsoft.com/office/powerpoint/2010/main" val="3011542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i="1" dirty="0" smtClean="0"/>
              <a:t>Знаете ли Вы о движении студентов БГУ </a:t>
            </a:r>
            <a:br>
              <a:rPr lang="ru-RU" i="1" dirty="0" smtClean="0"/>
            </a:br>
            <a:r>
              <a:rPr lang="ru-RU" i="1" dirty="0" smtClean="0"/>
              <a:t>«Студенты против»? </a:t>
            </a:r>
            <a:endParaRPr lang="uk-UA" i="1" dirty="0"/>
          </a:p>
        </p:txBody>
      </p:sp>
      <p:sp>
        <p:nvSpPr>
          <p:cNvPr id="11" name="TextBox 10"/>
          <p:cNvSpPr txBox="1"/>
          <p:nvPr/>
        </p:nvSpPr>
        <p:spPr>
          <a:xfrm>
            <a:off x="683568" y="4763928"/>
            <a:ext cx="80648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/>
              <a:t>Источник: исследование </a:t>
            </a:r>
            <a:r>
              <a:rPr lang="ru-RU" sz="1000" dirty="0" err="1" smtClean="0"/>
              <a:t>gemiusAdHoc</a:t>
            </a:r>
            <a:r>
              <a:rPr lang="ru-RU" sz="1000" dirty="0" smtClean="0"/>
              <a:t>, декабрь 2015</a:t>
            </a:r>
          </a:p>
          <a:p>
            <a:r>
              <a:rPr lang="en-US" sz="1000" dirty="0" smtClean="0"/>
              <a:t>N=</a:t>
            </a:r>
            <a:r>
              <a:rPr lang="ru-RU" sz="1000" dirty="0" smtClean="0"/>
              <a:t>195</a:t>
            </a:r>
            <a:endParaRPr lang="uk-UA" sz="1000" dirty="0">
              <a:solidFill>
                <a:srgbClr val="C00000"/>
              </a:solidFill>
            </a:endParaRPr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3931358968"/>
              </p:ext>
            </p:extLst>
          </p:nvPr>
        </p:nvGraphicFramePr>
        <p:xfrm>
          <a:off x="683568" y="77155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6588224" y="1563638"/>
            <a:ext cx="230425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Треть студентов  знают о движении студентов БГУ «Студенты против»,</a:t>
            </a:r>
          </a:p>
          <a:p>
            <a:pPr algn="ctr"/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42% ничего не известно об этом движении.  </a:t>
            </a:r>
          </a:p>
        </p:txBody>
      </p:sp>
    </p:spTree>
    <p:extLst>
      <p:ext uri="{BB962C8B-B14F-4D97-AF65-F5344CB8AC3E}">
        <p14:creationId xmlns:p14="http://schemas.microsoft.com/office/powerpoint/2010/main" val="45597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i="1" dirty="0" smtClean="0"/>
              <a:t>Если Вы знаете об этом движении, то против чего оно направлено? </a:t>
            </a:r>
            <a:endParaRPr lang="uk-UA" i="1" dirty="0"/>
          </a:p>
        </p:txBody>
      </p:sp>
      <p:sp>
        <p:nvSpPr>
          <p:cNvPr id="11" name="TextBox 10"/>
          <p:cNvSpPr txBox="1"/>
          <p:nvPr/>
        </p:nvSpPr>
        <p:spPr>
          <a:xfrm>
            <a:off x="683568" y="4763928"/>
            <a:ext cx="80648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/>
              <a:t>Источник: исследование </a:t>
            </a:r>
            <a:r>
              <a:rPr lang="ru-RU" sz="1000" dirty="0" err="1" smtClean="0"/>
              <a:t>gemiusAdHoc</a:t>
            </a:r>
            <a:r>
              <a:rPr lang="ru-RU" sz="1000" dirty="0" smtClean="0"/>
              <a:t>, декабрь 2015</a:t>
            </a:r>
          </a:p>
          <a:p>
            <a:r>
              <a:rPr lang="en-US" sz="1000" dirty="0" smtClean="0"/>
              <a:t>N=</a:t>
            </a:r>
            <a:r>
              <a:rPr lang="ru-RU" sz="1000" dirty="0" smtClean="0"/>
              <a:t>104</a:t>
            </a:r>
            <a:endParaRPr lang="uk-UA" sz="1000" dirty="0">
              <a:solidFill>
                <a:srgbClr val="C00000"/>
              </a:solidFill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1421091118"/>
              </p:ext>
            </p:extLst>
          </p:nvPr>
        </p:nvGraphicFramePr>
        <p:xfrm>
          <a:off x="431540" y="771550"/>
          <a:ext cx="8532948" cy="4104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372200" y="2067694"/>
            <a:ext cx="259228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Большинство опрошенных считают, что движение студентов БГУ «Студенты против» направлено против дополнительной оплаты пересдач экзаменов, повторной защиты курсовых.</a:t>
            </a:r>
          </a:p>
        </p:txBody>
      </p:sp>
    </p:spTree>
    <p:extLst>
      <p:ext uri="{BB962C8B-B14F-4D97-AF65-F5344CB8AC3E}">
        <p14:creationId xmlns:p14="http://schemas.microsoft.com/office/powerpoint/2010/main" val="114114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i="1" dirty="0" smtClean="0"/>
              <a:t>Как Вы относитесь к этому движению?</a:t>
            </a:r>
            <a:endParaRPr lang="uk-UA" i="1" dirty="0"/>
          </a:p>
        </p:txBody>
      </p:sp>
      <p:sp>
        <p:nvSpPr>
          <p:cNvPr id="11" name="TextBox 10"/>
          <p:cNvSpPr txBox="1"/>
          <p:nvPr/>
        </p:nvSpPr>
        <p:spPr>
          <a:xfrm>
            <a:off x="683568" y="4763928"/>
            <a:ext cx="80648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/>
              <a:t>Источник: исследование </a:t>
            </a:r>
            <a:r>
              <a:rPr lang="ru-RU" sz="1000" dirty="0" err="1" smtClean="0"/>
              <a:t>gemiusAdHoc</a:t>
            </a:r>
            <a:r>
              <a:rPr lang="ru-RU" sz="1000" dirty="0" smtClean="0"/>
              <a:t>, декабрь 2015</a:t>
            </a:r>
          </a:p>
          <a:p>
            <a:r>
              <a:rPr lang="en-US" sz="1000" dirty="0" smtClean="0"/>
              <a:t>N=</a:t>
            </a:r>
            <a:r>
              <a:rPr lang="ru-RU" sz="1000" dirty="0" smtClean="0"/>
              <a:t>104</a:t>
            </a:r>
            <a:endParaRPr lang="uk-UA" sz="1000" dirty="0">
              <a:solidFill>
                <a:srgbClr val="C00000"/>
              </a:solidFill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1421091118"/>
              </p:ext>
            </p:extLst>
          </p:nvPr>
        </p:nvGraphicFramePr>
        <p:xfrm>
          <a:off x="827584" y="771550"/>
          <a:ext cx="8136904" cy="4104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14114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i="1" dirty="0" smtClean="0"/>
              <a:t>Есть ли в Вашем ВУЗе такое  или аналогичное движение за права студентов?</a:t>
            </a:r>
            <a:endParaRPr lang="uk-UA" i="1" dirty="0"/>
          </a:p>
        </p:txBody>
      </p:sp>
      <p:sp>
        <p:nvSpPr>
          <p:cNvPr id="11" name="TextBox 10"/>
          <p:cNvSpPr txBox="1"/>
          <p:nvPr/>
        </p:nvSpPr>
        <p:spPr>
          <a:xfrm>
            <a:off x="683568" y="4763928"/>
            <a:ext cx="80648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/>
              <a:t>Источник: исследование </a:t>
            </a:r>
            <a:r>
              <a:rPr lang="ru-RU" sz="1000" dirty="0" err="1" smtClean="0"/>
              <a:t>gemiusAdHoc</a:t>
            </a:r>
            <a:r>
              <a:rPr lang="ru-RU" sz="1000" dirty="0" smtClean="0"/>
              <a:t>, декабрь 2015</a:t>
            </a:r>
          </a:p>
          <a:p>
            <a:r>
              <a:rPr lang="en-US" sz="1000" dirty="0" smtClean="0"/>
              <a:t>N=</a:t>
            </a:r>
            <a:r>
              <a:rPr lang="ru-RU" sz="1000" dirty="0" smtClean="0"/>
              <a:t>104</a:t>
            </a:r>
            <a:endParaRPr lang="uk-UA" sz="1000" dirty="0">
              <a:solidFill>
                <a:srgbClr val="C00000"/>
              </a:solidFill>
            </a:endParaRPr>
          </a:p>
        </p:txBody>
      </p:sp>
      <p:graphicFrame>
        <p:nvGraphicFramePr>
          <p:cNvPr id="9" name="Диаграмма 8"/>
          <p:cNvGraphicFramePr/>
          <p:nvPr/>
        </p:nvGraphicFramePr>
        <p:xfrm>
          <a:off x="755576" y="915566"/>
          <a:ext cx="8136904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1691680" y="843558"/>
            <a:ext cx="58326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Большинство </a:t>
            </a:r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(70%)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опрошенных ничего не слышали о таком/ нет такого или аналогичного движения за права студентов у себя в ВУЗе. </a:t>
            </a:r>
          </a:p>
        </p:txBody>
      </p:sp>
    </p:spTree>
    <p:extLst>
      <p:ext uri="{BB962C8B-B14F-4D97-AF65-F5344CB8AC3E}">
        <p14:creationId xmlns:p14="http://schemas.microsoft.com/office/powerpoint/2010/main" val="3011542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i="1" dirty="0" smtClean="0"/>
              <a:t>Что, на Ваш взгляд, грозит студентам, которые участвуют  в таком движении?</a:t>
            </a:r>
            <a:endParaRPr lang="uk-UA" i="1" dirty="0"/>
          </a:p>
        </p:txBody>
      </p:sp>
      <p:sp>
        <p:nvSpPr>
          <p:cNvPr id="11" name="TextBox 10"/>
          <p:cNvSpPr txBox="1"/>
          <p:nvPr/>
        </p:nvSpPr>
        <p:spPr>
          <a:xfrm>
            <a:off x="683568" y="4763928"/>
            <a:ext cx="80648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/>
              <a:t>Источник: исследование </a:t>
            </a:r>
            <a:r>
              <a:rPr lang="ru-RU" sz="1000" dirty="0" err="1" smtClean="0"/>
              <a:t>gemiusAdHoc</a:t>
            </a:r>
            <a:r>
              <a:rPr lang="ru-RU" sz="1000" dirty="0" smtClean="0"/>
              <a:t>, декабрь 2015</a:t>
            </a:r>
          </a:p>
          <a:p>
            <a:r>
              <a:rPr lang="en-US" sz="1000" dirty="0" smtClean="0"/>
              <a:t>N=</a:t>
            </a:r>
            <a:r>
              <a:rPr lang="ru-RU" sz="1000" dirty="0" smtClean="0"/>
              <a:t>104</a:t>
            </a:r>
            <a:endParaRPr lang="uk-UA" sz="1000" dirty="0">
              <a:solidFill>
                <a:srgbClr val="C00000"/>
              </a:solidFill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1421091118"/>
              </p:ext>
            </p:extLst>
          </p:nvPr>
        </p:nvGraphicFramePr>
        <p:xfrm>
          <a:off x="395536" y="843558"/>
          <a:ext cx="7488832" cy="4104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652120" y="2412633"/>
            <a:ext cx="331236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Основными санкциями участия в движении студентов БГУ «Студенты против», опрошенные назвали – могут завалить на сессии, лишить общежития, стипендии и могут отчислить из ВУЗа.</a:t>
            </a:r>
          </a:p>
        </p:txBody>
      </p:sp>
    </p:spTree>
    <p:extLst>
      <p:ext uri="{BB962C8B-B14F-4D97-AF65-F5344CB8AC3E}">
        <p14:creationId xmlns:p14="http://schemas.microsoft.com/office/powerpoint/2010/main" val="114114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539552" y="0"/>
            <a:ext cx="6984776" cy="771549"/>
          </a:xfrm>
        </p:spPr>
        <p:txBody>
          <a:bodyPr/>
          <a:lstStyle/>
          <a:p>
            <a:pPr algn="ctr"/>
            <a:r>
              <a:rPr lang="ru-RU" sz="1200" i="1" dirty="0" smtClean="0"/>
              <a:t>Известны ли Вам лично факты давления, запугивания или преследования администрацией вуза , факультета студентов, которые собирали подписи или подписывали обращения или как-то  иначе принимали участие в движении «Студенты против»?</a:t>
            </a:r>
            <a:endParaRPr lang="uk-UA" sz="1200" i="1" dirty="0"/>
          </a:p>
        </p:txBody>
      </p:sp>
      <p:sp>
        <p:nvSpPr>
          <p:cNvPr id="11" name="TextBox 10"/>
          <p:cNvSpPr txBox="1"/>
          <p:nvPr/>
        </p:nvSpPr>
        <p:spPr>
          <a:xfrm>
            <a:off x="683568" y="4763928"/>
            <a:ext cx="80648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/>
              <a:t>Источник: исследование </a:t>
            </a:r>
            <a:r>
              <a:rPr lang="ru-RU" sz="1000" dirty="0" err="1" smtClean="0"/>
              <a:t>gemiusAdHoc</a:t>
            </a:r>
            <a:r>
              <a:rPr lang="ru-RU" sz="1000" dirty="0" smtClean="0"/>
              <a:t>, декабрь 2015</a:t>
            </a:r>
          </a:p>
          <a:p>
            <a:r>
              <a:rPr lang="en-US" sz="1000" dirty="0" smtClean="0"/>
              <a:t>N=</a:t>
            </a:r>
            <a:r>
              <a:rPr lang="ru-RU" sz="1000" dirty="0" smtClean="0"/>
              <a:t>104</a:t>
            </a:r>
            <a:endParaRPr lang="uk-UA" sz="1000" dirty="0">
              <a:solidFill>
                <a:srgbClr val="C00000"/>
              </a:solidFill>
            </a:endParaRPr>
          </a:p>
        </p:txBody>
      </p:sp>
      <p:graphicFrame>
        <p:nvGraphicFramePr>
          <p:cNvPr id="9" name="Диаграмма 8"/>
          <p:cNvGraphicFramePr/>
          <p:nvPr/>
        </p:nvGraphicFramePr>
        <p:xfrm>
          <a:off x="539552" y="843558"/>
          <a:ext cx="8604448" cy="3816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1259632" y="846460"/>
            <a:ext cx="71287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Большинство </a:t>
            </a:r>
            <a:r>
              <a:rPr lang="ru-RU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(63%)</a:t>
            </a: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опрошенных ничего не знают о фактах давления, запугивания или преследования администрацией вуза , факультета студентов, которые собирали подписи или подписывали обращения или как-то  иначе принимали участие в движении «Студенты против». </a:t>
            </a:r>
          </a:p>
        </p:txBody>
      </p:sp>
    </p:spTree>
    <p:extLst>
      <p:ext uri="{BB962C8B-B14F-4D97-AF65-F5344CB8AC3E}">
        <p14:creationId xmlns:p14="http://schemas.microsoft.com/office/powerpoint/2010/main" val="3011542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539552" y="0"/>
            <a:ext cx="7128792" cy="771549"/>
          </a:xfrm>
        </p:spPr>
        <p:txBody>
          <a:bodyPr/>
          <a:lstStyle/>
          <a:p>
            <a:pPr algn="ctr"/>
            <a:r>
              <a:rPr lang="ru-RU" sz="1600" i="1" dirty="0" smtClean="0"/>
              <a:t>Оказывалось ли на Вас или на других студентов Вашего курса давление со стороны администрации с целью не допустить участия в движении «Студенты против»?</a:t>
            </a:r>
            <a:endParaRPr lang="uk-UA" sz="1600" i="1" dirty="0"/>
          </a:p>
        </p:txBody>
      </p:sp>
      <p:sp>
        <p:nvSpPr>
          <p:cNvPr id="11" name="TextBox 10"/>
          <p:cNvSpPr txBox="1"/>
          <p:nvPr/>
        </p:nvSpPr>
        <p:spPr>
          <a:xfrm>
            <a:off x="683568" y="4763928"/>
            <a:ext cx="80648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/>
              <a:t>Источник: исследование </a:t>
            </a:r>
            <a:r>
              <a:rPr lang="ru-RU" sz="1000" dirty="0" err="1" smtClean="0"/>
              <a:t>gemiusAdHoc</a:t>
            </a:r>
            <a:r>
              <a:rPr lang="ru-RU" sz="1000" dirty="0" smtClean="0"/>
              <a:t>, декабрь 2015</a:t>
            </a:r>
          </a:p>
          <a:p>
            <a:r>
              <a:rPr lang="en-US" sz="1000" dirty="0" smtClean="0"/>
              <a:t>N=</a:t>
            </a:r>
            <a:r>
              <a:rPr lang="ru-RU" sz="1000" dirty="0" smtClean="0"/>
              <a:t>104</a:t>
            </a:r>
            <a:endParaRPr lang="uk-UA" sz="1000" dirty="0">
              <a:solidFill>
                <a:srgbClr val="C00000"/>
              </a:solidFill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1421091118"/>
              </p:ext>
            </p:extLst>
          </p:nvPr>
        </p:nvGraphicFramePr>
        <p:xfrm>
          <a:off x="755576" y="843558"/>
          <a:ext cx="5616624" cy="4104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552728" y="1294765"/>
            <a:ext cx="2483768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На большинство (</a:t>
            </a:r>
            <a:r>
              <a:rPr lang="ru-RU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55%) </a:t>
            </a: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студентов никто не оказывал давления со стороны администрации с целью не допустить участия в движении «Студенты против».</a:t>
            </a:r>
          </a:p>
          <a:p>
            <a:pPr algn="ctr"/>
            <a:r>
              <a:rPr lang="ru-RU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4% </a:t>
            </a: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- угрожали наказанием за участие в этом движении и </a:t>
            </a:r>
          </a:p>
          <a:p>
            <a:pPr algn="ctr"/>
            <a:r>
              <a:rPr lang="ru-RU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23% - </a:t>
            </a: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предупреждали, чтоб не подписывали никаких обращений.</a:t>
            </a:r>
          </a:p>
        </p:txBody>
      </p:sp>
    </p:spTree>
    <p:extLst>
      <p:ext uri="{BB962C8B-B14F-4D97-AF65-F5344CB8AC3E}">
        <p14:creationId xmlns:p14="http://schemas.microsoft.com/office/powerpoint/2010/main" val="114114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67544" y="0"/>
            <a:ext cx="7200800" cy="771549"/>
          </a:xfrm>
        </p:spPr>
        <p:txBody>
          <a:bodyPr/>
          <a:lstStyle/>
          <a:p>
            <a:pPr algn="ctr"/>
            <a:r>
              <a:rPr lang="ru-RU" sz="1600" i="1" dirty="0" smtClean="0"/>
              <a:t>Какую позицию занимают БРСМ, Студенческий профсоюз, официальные органы студенческого самоуправления в отношении целей движения «Студенты против»?</a:t>
            </a:r>
            <a:endParaRPr lang="uk-UA" sz="1600" i="1" dirty="0"/>
          </a:p>
        </p:txBody>
      </p:sp>
      <p:sp>
        <p:nvSpPr>
          <p:cNvPr id="11" name="TextBox 10"/>
          <p:cNvSpPr txBox="1"/>
          <p:nvPr/>
        </p:nvSpPr>
        <p:spPr>
          <a:xfrm>
            <a:off x="683568" y="4763928"/>
            <a:ext cx="80648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/>
              <a:t>Источник: исследование </a:t>
            </a:r>
            <a:r>
              <a:rPr lang="ru-RU" sz="1000" dirty="0" err="1" smtClean="0"/>
              <a:t>gemiusAdHoc</a:t>
            </a:r>
            <a:r>
              <a:rPr lang="ru-RU" sz="1000" dirty="0" smtClean="0"/>
              <a:t>, декабрь 2015</a:t>
            </a:r>
          </a:p>
          <a:p>
            <a:r>
              <a:rPr lang="en-US" sz="1000" dirty="0" smtClean="0"/>
              <a:t>N=</a:t>
            </a:r>
            <a:r>
              <a:rPr lang="ru-RU" sz="1000" dirty="0" smtClean="0"/>
              <a:t>104</a:t>
            </a:r>
            <a:endParaRPr lang="uk-UA" sz="1000" dirty="0">
              <a:solidFill>
                <a:srgbClr val="C00000"/>
              </a:solidFill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1421091118"/>
              </p:ext>
            </p:extLst>
          </p:nvPr>
        </p:nvGraphicFramePr>
        <p:xfrm>
          <a:off x="755576" y="843558"/>
          <a:ext cx="8208912" cy="4104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372200" y="1275606"/>
            <a:ext cx="24837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Половина опрошенных затруднилась ответить на этот вопрос.</a:t>
            </a:r>
          </a:p>
        </p:txBody>
      </p:sp>
    </p:spTree>
    <p:extLst>
      <p:ext uri="{BB962C8B-B14F-4D97-AF65-F5344CB8AC3E}">
        <p14:creationId xmlns:p14="http://schemas.microsoft.com/office/powerpoint/2010/main" val="114114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i="1" dirty="0">
                <a:ea typeface="Verdana" pitchFamily="34" charset="0"/>
                <a:cs typeface="Verdana" pitchFamily="34" charset="0"/>
              </a:rPr>
              <a:t>Как мы </a:t>
            </a:r>
            <a:r>
              <a:rPr lang="ru-RU" i="1" dirty="0" smtClean="0">
                <a:ea typeface="Verdana" pitchFamily="34" charset="0"/>
                <a:cs typeface="Verdana" pitchFamily="34" charset="0"/>
              </a:rPr>
              <a:t>измеряем </a:t>
            </a:r>
            <a:r>
              <a:rPr lang="en-US" i="1" dirty="0" err="1" smtClean="0">
                <a:ea typeface="Verdana" pitchFamily="34" charset="0"/>
                <a:cs typeface="Verdana" pitchFamily="34" charset="0"/>
              </a:rPr>
              <a:t>gemiusAdHoc</a:t>
            </a:r>
            <a:r>
              <a:rPr lang="en-GB" i="1" dirty="0" smtClean="0">
                <a:ea typeface="Verdana" pitchFamily="34" charset="0"/>
                <a:cs typeface="Verdana" pitchFamily="34" charset="0"/>
              </a:rPr>
              <a:t>?</a:t>
            </a:r>
            <a:endParaRPr lang="uk-UA" i="1" dirty="0"/>
          </a:p>
        </p:txBody>
      </p:sp>
      <p:sp>
        <p:nvSpPr>
          <p:cNvPr id="10" name="Symbol zastępczy zawartości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smtClean="0"/>
          </a:p>
          <a:p>
            <a:endParaRPr lang="en-GB" smtClean="0"/>
          </a:p>
          <a:p>
            <a:endParaRPr lang="en-GB"/>
          </a:p>
        </p:txBody>
      </p:sp>
      <p:graphicFrame>
        <p:nvGraphicFramePr>
          <p:cNvPr id="9" name="Tabe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3036087"/>
              </p:ext>
            </p:extLst>
          </p:nvPr>
        </p:nvGraphicFramePr>
        <p:xfrm>
          <a:off x="840284" y="1020033"/>
          <a:ext cx="7821884" cy="15171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823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73365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1517166">
                <a:tc>
                  <a:txBody>
                    <a:bodyPr/>
                    <a:lstStyle/>
                    <a:p>
                      <a:r>
                        <a:rPr lang="ru-RU" sz="1200" b="1" kern="1200" noProof="0" dirty="0" smtClean="0">
                          <a:solidFill>
                            <a:srgbClr val="0070AF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МЕТОДОЛОГИЯ</a:t>
                      </a:r>
                      <a:endParaRPr lang="en-GB" sz="1200" b="1" kern="1200" noProof="0" dirty="0" smtClean="0">
                        <a:solidFill>
                          <a:srgbClr val="0070AF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endParaRPr lang="en-GB" sz="1200" noProof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44000" marR="108000" marT="81000" marB="135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5000"/>
                        </a:lnSpc>
                        <a:spcBef>
                          <a:spcPct val="80000"/>
                        </a:spcBef>
                        <a:buClr>
                          <a:schemeClr val="tx1"/>
                        </a:buClr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Исследование проводилось методом онлайнового опроса в формате </a:t>
                      </a:r>
                      <a:r>
                        <a:rPr lang="ru-RU" sz="1200" b="0" dirty="0" err="1" smtClean="0">
                          <a:solidFill>
                            <a:schemeClr val="tx1"/>
                          </a:solidFill>
                        </a:rPr>
                        <a:t>pop-up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,   показанного выбранным в случайном порядке</a:t>
                      </a:r>
                      <a:r>
                        <a:rPr lang="en-US" sz="1200" b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b="0" dirty="0" err="1" smtClean="0">
                          <a:solidFill>
                            <a:schemeClr val="tx1"/>
                          </a:solidFill>
                        </a:rPr>
                        <a:t>беларуским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</a:rPr>
                        <a:t> интернет-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 пользователям.</a:t>
                      </a:r>
                    </a:p>
                    <a:p>
                      <a:pPr algn="just">
                        <a:lnSpc>
                          <a:spcPct val="105000"/>
                        </a:lnSpc>
                        <a:spcBef>
                          <a:spcPct val="80000"/>
                        </a:spcBef>
                        <a:buClr>
                          <a:schemeClr val="tx1"/>
                        </a:buClr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А</a:t>
                      </a:r>
                      <a:r>
                        <a:rPr lang="ru-RU" sz="1200" b="0" kern="1200" noProof="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нкета</a:t>
                      </a:r>
                      <a:r>
                        <a:rPr lang="ru-RU" sz="1200" b="0" kern="1200" baseline="0" noProof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исследования состоит из </a:t>
                      </a:r>
                      <a:r>
                        <a:rPr lang="uk-UA" sz="1200" b="0" kern="1200" baseline="0" noProof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36</a:t>
                      </a:r>
                      <a:r>
                        <a:rPr lang="ru-RU" sz="1200" b="0" kern="1200" baseline="0" noProof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вопросов (35 основных вопросов анкеты + 1 </a:t>
                      </a:r>
                      <a:r>
                        <a:rPr lang="ru-RU" sz="1200" b="0" kern="1200" baseline="0" noProof="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социо-демографический</a:t>
                      </a:r>
                      <a:r>
                        <a:rPr lang="ru-RU" sz="1200" b="0" kern="1200" baseline="0" noProof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вопрос) </a:t>
                      </a:r>
                      <a:endParaRPr lang="en-GB" sz="1200" b="0" kern="1200" noProof="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8000" marR="108000" marT="81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1829126"/>
              </p:ext>
            </p:extLst>
          </p:nvPr>
        </p:nvGraphicFramePr>
        <p:xfrm>
          <a:off x="827584" y="2643758"/>
          <a:ext cx="7848872" cy="3993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2516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72370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54342">
                <a:tc>
                  <a:txBody>
                    <a:bodyPr/>
                    <a:lstStyle/>
                    <a:p>
                      <a:endParaRPr lang="en-GB" sz="1200" b="1" noProof="0" dirty="0" smtClean="0">
                        <a:solidFill>
                          <a:srgbClr val="0070A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44000" marR="108000" marT="81000" marB="135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41275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kern="1200" noProof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Выборка</a:t>
                      </a:r>
                      <a:r>
                        <a:rPr lang="ru-RU" sz="1200" b="0" kern="1200" baseline="0" noProof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kern="1200" baseline="0" noProof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(N) – </a:t>
                      </a:r>
                      <a:r>
                        <a:rPr lang="ru-RU" sz="1200" b="0" kern="1200" baseline="0" noProof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фактическое число респондентов, ответивших на вопросы анкеты</a:t>
                      </a:r>
                      <a:endParaRPr lang="en-GB" sz="1200" b="0" kern="1200" noProof="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8000" marR="108000" marT="81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5" name="Tabela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9369256"/>
              </p:ext>
            </p:extLst>
          </p:nvPr>
        </p:nvGraphicFramePr>
        <p:xfrm>
          <a:off x="827584" y="3579862"/>
          <a:ext cx="7848872" cy="58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947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71790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55768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64380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245160">
                <a:tc>
                  <a:txBody>
                    <a:bodyPr/>
                    <a:lstStyle/>
                    <a:p>
                      <a:pPr algn="ctr"/>
                      <a:endParaRPr lang="en-GB" sz="1200" b="1" noProof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108000" marT="27000" marB="27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noProof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СБОР ДАННЫХ</a:t>
                      </a:r>
                      <a:endParaRPr lang="en-GB" sz="1200" b="1" kern="1200" noProof="0" dirty="0" smtClean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108000" marT="54000" marB="54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1" noProof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108000" marT="27000" marB="27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noProof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ВЫБОРКА</a:t>
                      </a:r>
                      <a:endParaRPr lang="en-GB" sz="1200" b="1" kern="1200" noProof="0" dirty="0" smtClean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108000" marT="54000" marB="54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68682">
                <a:tc>
                  <a:txBody>
                    <a:bodyPr/>
                    <a:lstStyle/>
                    <a:p>
                      <a:pPr algn="ctr"/>
                      <a:r>
                        <a:rPr lang="en-GB" sz="1200" b="1" noProof="0" dirty="0" smtClean="0">
                          <a:solidFill>
                            <a:srgbClr val="66AA38"/>
                          </a:solidFill>
                          <a:latin typeface="+mn-lt"/>
                        </a:rPr>
                        <a:t>&gt;&gt;</a:t>
                      </a:r>
                      <a:endParaRPr lang="en-GB" sz="1200" b="1" noProof="0" dirty="0">
                        <a:solidFill>
                          <a:srgbClr val="66AA38"/>
                        </a:solidFill>
                        <a:latin typeface="+mn-lt"/>
                      </a:endParaRPr>
                    </a:p>
                  </a:txBody>
                  <a:tcPr marL="108000" marT="27000" marB="27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noProof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7</a:t>
                      </a:r>
                      <a:r>
                        <a:rPr lang="en-US" sz="1200" b="0" baseline="0" noProof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 </a:t>
                      </a:r>
                      <a:r>
                        <a:rPr lang="ru-RU" sz="1200" b="0" baseline="0" noProof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декабря</a:t>
                      </a:r>
                      <a:r>
                        <a:rPr lang="uk-UA" sz="1200" b="0" noProof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 2015</a:t>
                      </a:r>
                      <a:r>
                        <a:rPr lang="ru-RU" sz="1200" b="0" noProof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  – </a:t>
                      </a:r>
                      <a:r>
                        <a:rPr lang="en-US" sz="1200" b="0" noProof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28</a:t>
                      </a:r>
                      <a:r>
                        <a:rPr lang="ru-RU" sz="1200" b="0" baseline="0" noProof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 декабря</a:t>
                      </a:r>
                      <a:r>
                        <a:rPr lang="ru-RU" sz="1200" b="0" noProof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 2015</a:t>
                      </a:r>
                      <a:endParaRPr lang="en-GB" sz="1200" b="0" noProof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108000" marT="54000" marB="54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noProof="0" dirty="0" smtClean="0">
                          <a:solidFill>
                            <a:srgbClr val="66AA38"/>
                          </a:solidFill>
                          <a:latin typeface="+mn-lt"/>
                        </a:rPr>
                        <a:t>&gt;&gt;</a:t>
                      </a:r>
                      <a:endParaRPr lang="en-GB" sz="1200" b="1" noProof="0" dirty="0">
                        <a:solidFill>
                          <a:srgbClr val="66AA38"/>
                        </a:solidFill>
                        <a:latin typeface="+mn-lt"/>
                      </a:endParaRPr>
                    </a:p>
                  </a:txBody>
                  <a:tcPr marL="108000" marT="27000" marB="27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 b="0" noProof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N</a:t>
                      </a:r>
                      <a:r>
                        <a:rPr lang="ru-RU" sz="1200" b="0" noProof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=520</a:t>
                      </a:r>
                      <a:endParaRPr lang="en-GB" sz="1200" b="0" noProof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828000" marR="468000" marT="54000" marB="54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8" name="Tabela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8226232"/>
              </p:ext>
            </p:extLst>
          </p:nvPr>
        </p:nvGraphicFramePr>
        <p:xfrm>
          <a:off x="827584" y="3003798"/>
          <a:ext cx="7848872" cy="6096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3469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71418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524803">
                <a:tc>
                  <a:txBody>
                    <a:bodyPr/>
                    <a:lstStyle/>
                    <a:p>
                      <a:r>
                        <a:rPr lang="ru-RU" sz="1200" b="1" noProof="0" dirty="0" smtClean="0">
                          <a:solidFill>
                            <a:srgbClr val="0070AF"/>
                          </a:solidFill>
                          <a:latin typeface="Arial" pitchFamily="34" charset="0"/>
                          <a:cs typeface="Arial" pitchFamily="34" charset="0"/>
                        </a:rPr>
                        <a:t>ЦЕЛЕВАЯ ГРУППА</a:t>
                      </a:r>
                      <a:endParaRPr lang="en-GB" sz="1200" b="1" noProof="0" dirty="0" smtClean="0">
                        <a:solidFill>
                          <a:srgbClr val="0070A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44000" marR="108000" marT="81000" marB="135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41275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sz="1200" b="1" kern="1200" noProof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b="1" kern="1200" noProof="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Интернет-посетители</a:t>
                      </a:r>
                      <a:r>
                        <a:rPr lang="ru-RU" sz="1200" b="1" kern="1200" noProof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 Беларуси, которые в настоящее</a:t>
                      </a:r>
                      <a:r>
                        <a:rPr lang="ru-RU" sz="1200" b="1" kern="1200" baseline="0" noProof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время являются студентами или выпускниками ВУЗа 2012, 2013 или 2014 гг.</a:t>
                      </a:r>
                      <a:r>
                        <a:rPr lang="ru-RU" sz="1200" b="1" kern="1200" noProof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en-GB" sz="1200" b="0" kern="1200" noProof="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8000" marR="108000" marT="81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84313633"/>
      </p:ext>
    </p:extLst>
  </p:cSld>
  <p:clrMapOvr>
    <a:masterClrMapping/>
  </p:clrMapOvr>
  <p:transition spd="slow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67544" y="0"/>
            <a:ext cx="7200800" cy="771549"/>
          </a:xfrm>
        </p:spPr>
        <p:txBody>
          <a:bodyPr/>
          <a:lstStyle/>
          <a:p>
            <a:pPr algn="ctr"/>
            <a:r>
              <a:rPr lang="ru-RU" sz="1600" i="1" dirty="0" smtClean="0"/>
              <a:t>Как можно, на Ваш взгляд, наиболее эффективно отстаивать интересы студентов в споре с администрацией вуза в современных условиях?</a:t>
            </a:r>
            <a:endParaRPr lang="uk-UA" sz="1600" i="1" dirty="0"/>
          </a:p>
        </p:txBody>
      </p:sp>
      <p:sp>
        <p:nvSpPr>
          <p:cNvPr id="11" name="TextBox 10"/>
          <p:cNvSpPr txBox="1"/>
          <p:nvPr/>
        </p:nvSpPr>
        <p:spPr>
          <a:xfrm>
            <a:off x="683568" y="4763928"/>
            <a:ext cx="80648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/>
              <a:t>Источник: исследование </a:t>
            </a:r>
            <a:r>
              <a:rPr lang="ru-RU" sz="1000" dirty="0" err="1" smtClean="0"/>
              <a:t>gemiusAdHoc</a:t>
            </a:r>
            <a:r>
              <a:rPr lang="ru-RU" sz="1000" dirty="0" smtClean="0"/>
              <a:t>, декабрь 2015</a:t>
            </a:r>
          </a:p>
          <a:p>
            <a:r>
              <a:rPr lang="en-US" sz="1000" dirty="0" smtClean="0"/>
              <a:t>N=</a:t>
            </a:r>
            <a:r>
              <a:rPr lang="ru-RU" sz="1000" dirty="0" smtClean="0"/>
              <a:t>195</a:t>
            </a:r>
            <a:endParaRPr lang="uk-UA" sz="1000" dirty="0">
              <a:solidFill>
                <a:srgbClr val="C00000"/>
              </a:solidFill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1421091118"/>
              </p:ext>
            </p:extLst>
          </p:nvPr>
        </p:nvGraphicFramePr>
        <p:xfrm>
          <a:off x="755576" y="843558"/>
          <a:ext cx="8388424" cy="4032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14114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539552" y="0"/>
            <a:ext cx="6984776" cy="771549"/>
          </a:xfrm>
        </p:spPr>
        <p:txBody>
          <a:bodyPr/>
          <a:lstStyle/>
          <a:p>
            <a:pPr algn="ctr"/>
            <a:r>
              <a:rPr lang="ru-RU" sz="1400" i="1" dirty="0" smtClean="0"/>
              <a:t>В мае 2015 г. Беларусь приняли в Болонский процесс на условиях выполнения Дорожной карты реформирования высшего образования к 2018 г.. Знаете ли Вы о содержании этих условий и сроках их выполнения?</a:t>
            </a:r>
            <a:endParaRPr lang="uk-UA" sz="1400" i="1" dirty="0"/>
          </a:p>
        </p:txBody>
      </p:sp>
      <p:sp>
        <p:nvSpPr>
          <p:cNvPr id="11" name="TextBox 10"/>
          <p:cNvSpPr txBox="1"/>
          <p:nvPr/>
        </p:nvSpPr>
        <p:spPr>
          <a:xfrm>
            <a:off x="683568" y="4763928"/>
            <a:ext cx="80648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/>
              <a:t>Источник: исследование </a:t>
            </a:r>
            <a:r>
              <a:rPr lang="ru-RU" sz="1000" dirty="0" err="1" smtClean="0"/>
              <a:t>gemiusAdHoc</a:t>
            </a:r>
            <a:r>
              <a:rPr lang="ru-RU" sz="1000" dirty="0" smtClean="0"/>
              <a:t>, декабрь 2015</a:t>
            </a:r>
          </a:p>
          <a:p>
            <a:r>
              <a:rPr lang="en-US" sz="1000" dirty="0" smtClean="0"/>
              <a:t>N=</a:t>
            </a:r>
            <a:r>
              <a:rPr lang="ru-RU" sz="1000" dirty="0" smtClean="0"/>
              <a:t>195</a:t>
            </a:r>
            <a:endParaRPr lang="uk-UA" sz="1000" dirty="0">
              <a:solidFill>
                <a:srgbClr val="C00000"/>
              </a:solidFill>
            </a:endParaRPr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2233043615"/>
              </p:ext>
            </p:extLst>
          </p:nvPr>
        </p:nvGraphicFramePr>
        <p:xfrm>
          <a:off x="539552" y="843558"/>
          <a:ext cx="8604448" cy="3816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1691680" y="1131590"/>
            <a:ext cx="64807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45%</a:t>
            </a: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опрошенных ничего не знают о Дорожной карте реформирования высшего образования к 2018 г. </a:t>
            </a:r>
          </a:p>
        </p:txBody>
      </p:sp>
    </p:spTree>
    <p:extLst>
      <p:ext uri="{BB962C8B-B14F-4D97-AF65-F5344CB8AC3E}">
        <p14:creationId xmlns:p14="http://schemas.microsoft.com/office/powerpoint/2010/main" val="3011542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539552" y="0"/>
            <a:ext cx="6984776" cy="771549"/>
          </a:xfrm>
        </p:spPr>
        <p:txBody>
          <a:bodyPr/>
          <a:lstStyle/>
          <a:p>
            <a:pPr algn="ctr"/>
            <a:r>
              <a:rPr lang="ru-RU" sz="1400" i="1" dirty="0" smtClean="0"/>
              <a:t>Считаете ли Вы, что в ближайшие три года студенты смогут получить в вузах больше возможностей для участия в принятии решений, касающихся их интересов и прав?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3568" y="4763928"/>
            <a:ext cx="80648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/>
              <a:t>Источник: исследование </a:t>
            </a:r>
            <a:r>
              <a:rPr lang="ru-RU" sz="1000" dirty="0" err="1" smtClean="0"/>
              <a:t>gemiusAdHoc</a:t>
            </a:r>
            <a:r>
              <a:rPr lang="ru-RU" sz="1000" dirty="0" smtClean="0"/>
              <a:t>, декабрь 2015</a:t>
            </a:r>
          </a:p>
          <a:p>
            <a:r>
              <a:rPr lang="en-US" sz="1000" dirty="0" smtClean="0"/>
              <a:t>N=</a:t>
            </a:r>
            <a:r>
              <a:rPr lang="ru-RU" sz="1000" dirty="0" smtClean="0"/>
              <a:t>195</a:t>
            </a:r>
            <a:endParaRPr lang="uk-UA" sz="1000" dirty="0">
              <a:solidFill>
                <a:srgbClr val="C00000"/>
              </a:solidFill>
            </a:endParaRPr>
          </a:p>
        </p:txBody>
      </p:sp>
      <p:graphicFrame>
        <p:nvGraphicFramePr>
          <p:cNvPr id="9" name="Диаграмма 8"/>
          <p:cNvGraphicFramePr/>
          <p:nvPr/>
        </p:nvGraphicFramePr>
        <p:xfrm>
          <a:off x="539552" y="843558"/>
          <a:ext cx="8604448" cy="3816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1331640" y="1059582"/>
            <a:ext cx="69847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48%</a:t>
            </a: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опрошенных не думают, что что-то изменится по существу относительно получения студентами в ближайшие три года больше возможностей для участия в принятии решений, касающихся их интересов и прав. </a:t>
            </a:r>
          </a:p>
        </p:txBody>
      </p:sp>
    </p:spTree>
    <p:extLst>
      <p:ext uri="{BB962C8B-B14F-4D97-AF65-F5344CB8AC3E}">
        <p14:creationId xmlns:p14="http://schemas.microsoft.com/office/powerpoint/2010/main" val="3011542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755576" y="0"/>
            <a:ext cx="6768752" cy="771549"/>
          </a:xfrm>
        </p:spPr>
        <p:txBody>
          <a:bodyPr/>
          <a:lstStyle/>
          <a:p>
            <a:pPr algn="ctr"/>
            <a:r>
              <a:rPr lang="ru-RU" i="1" dirty="0" smtClean="0"/>
              <a:t>Нужен ли независимый студенческий мониторинг выполнения обязательств Дорожной карты Министерством образования и руководством вузов?</a:t>
            </a:r>
            <a:endParaRPr lang="uk-UA" i="1" dirty="0"/>
          </a:p>
        </p:txBody>
      </p:sp>
      <p:sp>
        <p:nvSpPr>
          <p:cNvPr id="11" name="TextBox 10"/>
          <p:cNvSpPr txBox="1"/>
          <p:nvPr/>
        </p:nvSpPr>
        <p:spPr>
          <a:xfrm>
            <a:off x="683568" y="4763928"/>
            <a:ext cx="80648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/>
              <a:t>Источник: исследование </a:t>
            </a:r>
            <a:r>
              <a:rPr lang="ru-RU" sz="1000" dirty="0" err="1" smtClean="0"/>
              <a:t>gemiusAdHoc</a:t>
            </a:r>
            <a:r>
              <a:rPr lang="ru-RU" sz="1000" dirty="0" smtClean="0"/>
              <a:t>, декабрь 2015</a:t>
            </a:r>
          </a:p>
          <a:p>
            <a:r>
              <a:rPr lang="en-US" sz="1000" dirty="0" smtClean="0"/>
              <a:t>N=</a:t>
            </a:r>
            <a:r>
              <a:rPr lang="ru-RU" sz="1000" dirty="0" smtClean="0"/>
              <a:t>96</a:t>
            </a:r>
            <a:endParaRPr lang="uk-UA" sz="1000" dirty="0">
              <a:solidFill>
                <a:srgbClr val="C00000"/>
              </a:solidFill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1421091118"/>
              </p:ext>
            </p:extLst>
          </p:nvPr>
        </p:nvGraphicFramePr>
        <p:xfrm>
          <a:off x="323528" y="771550"/>
          <a:ext cx="7488832" cy="4104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940152" y="2427734"/>
            <a:ext cx="316835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46% опрошенных считают, что независимый студенческий мониторинг выполнения обязательств Дорожной карты Министерством образования и руководством вузов был бы полезным.</a:t>
            </a:r>
          </a:p>
        </p:txBody>
      </p:sp>
    </p:spTree>
    <p:extLst>
      <p:ext uri="{BB962C8B-B14F-4D97-AF65-F5344CB8AC3E}">
        <p14:creationId xmlns:p14="http://schemas.microsoft.com/office/powerpoint/2010/main" val="114114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611560" y="0"/>
            <a:ext cx="7056784" cy="771549"/>
          </a:xfrm>
        </p:spPr>
        <p:txBody>
          <a:bodyPr/>
          <a:lstStyle/>
          <a:p>
            <a:pPr algn="ctr"/>
            <a:r>
              <a:rPr lang="ru-RU" sz="1400" i="1" dirty="0" smtClean="0"/>
              <a:t>Готовы ли лично Вы писать о позитивных и негативных переменах в вашем вузе на сайт http://bolognaby.org , если это поможет контролировать выполнение обязательств по реформированию </a:t>
            </a:r>
            <a:r>
              <a:rPr lang="ru-RU" sz="1400" i="1" dirty="0" err="1" smtClean="0"/>
              <a:t>беларуской</a:t>
            </a:r>
            <a:r>
              <a:rPr lang="ru-RU" sz="1400" i="1" dirty="0" smtClean="0"/>
              <a:t> высшей школы?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3568" y="4763928"/>
            <a:ext cx="80648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/>
              <a:t>Источник: исследование </a:t>
            </a:r>
            <a:r>
              <a:rPr lang="ru-RU" sz="1000" dirty="0" err="1" smtClean="0"/>
              <a:t>gemiusAdHoc</a:t>
            </a:r>
            <a:r>
              <a:rPr lang="ru-RU" sz="1000" dirty="0" smtClean="0"/>
              <a:t>, декабрь 2015</a:t>
            </a:r>
          </a:p>
          <a:p>
            <a:r>
              <a:rPr lang="en-US" sz="1000" dirty="0" smtClean="0"/>
              <a:t>N=</a:t>
            </a:r>
            <a:r>
              <a:rPr lang="ru-RU" sz="1000" dirty="0" smtClean="0"/>
              <a:t>195</a:t>
            </a:r>
            <a:endParaRPr lang="uk-UA" sz="1000" dirty="0">
              <a:solidFill>
                <a:srgbClr val="C00000"/>
              </a:solidFill>
            </a:endParaRPr>
          </a:p>
        </p:txBody>
      </p:sp>
      <p:graphicFrame>
        <p:nvGraphicFramePr>
          <p:cNvPr id="9" name="Диаграмма 8"/>
          <p:cNvGraphicFramePr/>
          <p:nvPr/>
        </p:nvGraphicFramePr>
        <p:xfrm>
          <a:off x="539552" y="843558"/>
          <a:ext cx="8604448" cy="3816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1187624" y="915566"/>
            <a:ext cx="73448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48%</a:t>
            </a: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опрошенных готовы писать о позитивных и негативных переменах в вузе на сайт http://bolognaby.org, если это поможет контролировать выполнение обязательств по реформированию </a:t>
            </a:r>
            <a:r>
              <a:rPr lang="ru-RU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беларуской</a:t>
            </a: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высшей школы </a:t>
            </a:r>
          </a:p>
          <a:p>
            <a:pPr algn="ctr"/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(26% готовы это делать, при условии, соблюдения анонимности). </a:t>
            </a:r>
          </a:p>
        </p:txBody>
      </p:sp>
    </p:spTree>
    <p:extLst>
      <p:ext uri="{BB962C8B-B14F-4D97-AF65-F5344CB8AC3E}">
        <p14:creationId xmlns:p14="http://schemas.microsoft.com/office/powerpoint/2010/main" val="3011542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67544" y="0"/>
            <a:ext cx="7200800" cy="771549"/>
          </a:xfrm>
        </p:spPr>
        <p:txBody>
          <a:bodyPr/>
          <a:lstStyle/>
          <a:p>
            <a:pPr algn="ctr"/>
            <a:r>
              <a:rPr lang="ru-RU" i="1" dirty="0" smtClean="0"/>
              <a:t>Какие права студентов, на Ваш взгляд, нарушаются и требуют защиты в Вашем ВУЗе?</a:t>
            </a:r>
            <a:endParaRPr lang="uk-UA" i="1" dirty="0"/>
          </a:p>
        </p:txBody>
      </p:sp>
      <p:sp>
        <p:nvSpPr>
          <p:cNvPr id="11" name="TextBox 10"/>
          <p:cNvSpPr txBox="1"/>
          <p:nvPr/>
        </p:nvSpPr>
        <p:spPr>
          <a:xfrm>
            <a:off x="611560" y="4803998"/>
            <a:ext cx="80648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/>
              <a:t>Источник: исследование </a:t>
            </a:r>
            <a:r>
              <a:rPr lang="ru-RU" sz="1000" dirty="0" err="1" smtClean="0"/>
              <a:t>gemiusAdHoc</a:t>
            </a:r>
            <a:r>
              <a:rPr lang="ru-RU" sz="1000" dirty="0" smtClean="0"/>
              <a:t>, декабрь 2015</a:t>
            </a:r>
          </a:p>
          <a:p>
            <a:r>
              <a:rPr lang="en-US" sz="1000" dirty="0" smtClean="0"/>
              <a:t>N=</a:t>
            </a:r>
            <a:r>
              <a:rPr lang="ru-RU" sz="1000" dirty="0" smtClean="0"/>
              <a:t>195</a:t>
            </a:r>
            <a:endParaRPr lang="uk-UA" sz="1000" dirty="0">
              <a:solidFill>
                <a:srgbClr val="C00000"/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5813464"/>
              </p:ext>
            </p:extLst>
          </p:nvPr>
        </p:nvGraphicFramePr>
        <p:xfrm>
          <a:off x="683568" y="771550"/>
          <a:ext cx="8200552" cy="39924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3499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6555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167831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Право на свободное посещение занятий  и возможность  работать в период учебы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uk-UA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43%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67831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Право на качественное обучение, обеспечивающее хорошее трудоустройство после окончания вуза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uk-UA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36%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2664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Право на свободный выбор места работы, защиту от принудительного труда в период обучения в вузе (сельхозработы, работа на стройках, отработки  в общежитиях, др.) и от принудительного распределения после окончания вуза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uk-UA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35%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67831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Право свободно выражать свое мнение, критиковать руководство факультета, вуза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uk-UA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35%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67831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Право на защиту от принуждения к досрочному голосованию на выборах органов власти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uk-UA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30%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84383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Право на неприкосновенность жилища (в общежитии) и круглосуточный доступ в общежитие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uk-UA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29%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67831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Право на справедливую оценку результатов учебы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uk-UA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22%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167831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Затрудняюсь ответить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uk-UA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22%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71731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Право на защиту от идеологической и политической цензуры в учебном процессе и общественной жизни вуза, свободный доступ к информации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uk-UA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21%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2664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Право на справедливое регулирование поездок за рубеж с учебными, научными, спортивными и культурными целями (выбор кандидатов на стажировки, студенческие обмены, получение разрешений на поездки)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uk-UA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20%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45649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Право выбирать курсы и темы курсовых и дипломных (квалификационных) работ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uk-UA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18%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32664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Право на создание или свободное участие в работе  общественных организаций в вузе или защиту от принудительного вступления в организации.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uk-UA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17%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202914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Право на защиту от коррупции со стороны преподавателей, комендантов общежитий и др.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uk-UA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11%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201552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Другое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uk-UA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4%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311443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Затрудняюсь ответить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uk-UA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22%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4114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i="1" dirty="0"/>
              <a:t>Были ли Вы сами жертвой нарушения какого-либо из этих прав?</a:t>
            </a:r>
            <a:endParaRPr lang="uk-UA" i="1" dirty="0"/>
          </a:p>
        </p:txBody>
      </p:sp>
      <p:sp>
        <p:nvSpPr>
          <p:cNvPr id="11" name="TextBox 10"/>
          <p:cNvSpPr txBox="1"/>
          <p:nvPr/>
        </p:nvSpPr>
        <p:spPr>
          <a:xfrm>
            <a:off x="683568" y="4763928"/>
            <a:ext cx="80648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/>
              <a:t>Источник: исследование </a:t>
            </a:r>
            <a:r>
              <a:rPr lang="ru-RU" sz="1000" dirty="0" err="1" smtClean="0"/>
              <a:t>gemiusAdHoc</a:t>
            </a:r>
            <a:r>
              <a:rPr lang="ru-RU" sz="1000" dirty="0" smtClean="0"/>
              <a:t>, декабрь 2015</a:t>
            </a:r>
          </a:p>
          <a:p>
            <a:r>
              <a:rPr lang="en-US" sz="1000" dirty="0" smtClean="0"/>
              <a:t>N=</a:t>
            </a:r>
            <a:r>
              <a:rPr lang="ru-RU" sz="1000" dirty="0" smtClean="0"/>
              <a:t>195</a:t>
            </a:r>
            <a:endParaRPr lang="uk-UA" sz="1000" dirty="0">
              <a:solidFill>
                <a:srgbClr val="C00000"/>
              </a:solidFill>
            </a:endParaRPr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3903621652"/>
              </p:ext>
            </p:extLst>
          </p:nvPr>
        </p:nvGraphicFramePr>
        <p:xfrm>
          <a:off x="683568" y="77155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6660232" y="2283718"/>
            <a:ext cx="22322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42% опрошенных утверждают, что  были жертвой нарушения прав.  </a:t>
            </a:r>
          </a:p>
        </p:txBody>
      </p:sp>
    </p:spTree>
    <p:extLst>
      <p:ext uri="{BB962C8B-B14F-4D97-AF65-F5344CB8AC3E}">
        <p14:creationId xmlns:p14="http://schemas.microsoft.com/office/powerpoint/2010/main" val="2592437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i="1" dirty="0"/>
              <a:t>Если были, то какие именно права были нарушены?</a:t>
            </a:r>
            <a:endParaRPr lang="uk-UA" i="1" dirty="0"/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407748"/>
              </p:ext>
            </p:extLst>
          </p:nvPr>
        </p:nvGraphicFramePr>
        <p:xfrm>
          <a:off x="755576" y="843561"/>
          <a:ext cx="8173416" cy="38164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0973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6368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210532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Право на свободное посещение занятий  и возможность  работать в период учебы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uk-UA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44%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10532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Право на справедливую оценку результатов учебы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uk-UA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36%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16363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Право на качественное обучение, обеспечивающее хорошее трудоустройство после окончания вуза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uk-UA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31%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10532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Право свободно выражать свое мнение, критиковать руководство факультета, вуза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uk-UA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27%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10532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Право на защиту от принуждения к досрочному голосованию на выборах органов власти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uk-UA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24%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10532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Право на неприкосновенность жилища (в общежитии) и круглосуточный доступ в общежитие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uk-UA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23%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610747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Право на свободный выбор места работы, защиту от принудительного труда в период обучения в вузе (сельхозработы, работа на стройках, отработки  в общежитиях, др.) и от принудительного распределения после окончания вуза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uk-UA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21%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49535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Право выбирать курсы и темы курсовых и дипломных (квалификационных) работ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uk-UA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19%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41064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Право на защиту от идеологической и политической цензуры в учебном процессе и общественной жизни вуза, свободный доступ к информации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uk-UA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17%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41064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Право на создание или свободное участие в работе  общественных организаций в вузе или защиту от принудительного вступления в организации.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uk-UA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11%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44668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Право на защиту от коррупции со стороны преподавателей, комендантов общежитий и др.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uk-UA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7%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41064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Право на справедливое регулирование поездок за рубеж с учебными, научными, спортивными и культурными целями (выбор кандидатов на стажировки, студенческие обмены, получение разрешений на поездки)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uk-UA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7%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210532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Другое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uk-UA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1%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611560" y="4803998"/>
            <a:ext cx="80648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/>
              <a:t>Источник: исследование </a:t>
            </a:r>
            <a:r>
              <a:rPr lang="ru-RU" sz="1000" dirty="0" err="1" smtClean="0"/>
              <a:t>gemiusAdHoc</a:t>
            </a:r>
            <a:r>
              <a:rPr lang="ru-RU" sz="1000" dirty="0" smtClean="0"/>
              <a:t>, декабрь 2015</a:t>
            </a:r>
          </a:p>
          <a:p>
            <a:r>
              <a:rPr lang="en-US" sz="1000" dirty="0" smtClean="0"/>
              <a:t>N=</a:t>
            </a:r>
            <a:r>
              <a:rPr lang="ru-RU" sz="1000" dirty="0" smtClean="0"/>
              <a:t>70</a:t>
            </a:r>
            <a:endParaRPr lang="uk-UA" sz="1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6205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67544" y="0"/>
            <a:ext cx="7200800" cy="771549"/>
          </a:xfrm>
        </p:spPr>
        <p:txBody>
          <a:bodyPr/>
          <a:lstStyle/>
          <a:p>
            <a:pPr algn="ctr"/>
            <a:r>
              <a:rPr lang="ru-RU" i="1" dirty="0" smtClean="0"/>
              <a:t> Принимаете ли Вы сами участие в работе студенческих организаций?</a:t>
            </a:r>
            <a:endParaRPr lang="uk-UA" i="1" dirty="0"/>
          </a:p>
        </p:txBody>
      </p:sp>
      <p:sp>
        <p:nvSpPr>
          <p:cNvPr id="11" name="TextBox 10"/>
          <p:cNvSpPr txBox="1"/>
          <p:nvPr/>
        </p:nvSpPr>
        <p:spPr>
          <a:xfrm>
            <a:off x="683568" y="4763928"/>
            <a:ext cx="80648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/>
              <a:t>Источник: исследование </a:t>
            </a:r>
            <a:r>
              <a:rPr lang="ru-RU" sz="1000" dirty="0" err="1" smtClean="0"/>
              <a:t>gemiusAdHoc</a:t>
            </a:r>
            <a:r>
              <a:rPr lang="ru-RU" sz="1000" dirty="0" smtClean="0"/>
              <a:t>, декабрь 2015</a:t>
            </a:r>
          </a:p>
          <a:p>
            <a:r>
              <a:rPr lang="en-US" sz="1000" dirty="0" smtClean="0"/>
              <a:t>N=</a:t>
            </a:r>
            <a:r>
              <a:rPr lang="ru-RU" sz="1000" dirty="0" smtClean="0"/>
              <a:t>195</a:t>
            </a:r>
            <a:endParaRPr lang="uk-UA" sz="1000" dirty="0">
              <a:solidFill>
                <a:srgbClr val="C00000"/>
              </a:solidFill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1421091118"/>
              </p:ext>
            </p:extLst>
          </p:nvPr>
        </p:nvGraphicFramePr>
        <p:xfrm>
          <a:off x="755576" y="843558"/>
          <a:ext cx="8136904" cy="4032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14114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755576" y="0"/>
            <a:ext cx="6768752" cy="771549"/>
          </a:xfrm>
        </p:spPr>
        <p:txBody>
          <a:bodyPr/>
          <a:lstStyle/>
          <a:p>
            <a:pPr algn="ctr"/>
            <a:r>
              <a:rPr lang="ru-RU" i="1" dirty="0" smtClean="0"/>
              <a:t>Укажите тип ВУЗа, в котором Вы обучаетесь:</a:t>
            </a:r>
            <a:endParaRPr lang="uk-UA" i="1" dirty="0"/>
          </a:p>
        </p:txBody>
      </p:sp>
      <p:sp>
        <p:nvSpPr>
          <p:cNvPr id="11" name="TextBox 10"/>
          <p:cNvSpPr txBox="1"/>
          <p:nvPr/>
        </p:nvSpPr>
        <p:spPr>
          <a:xfrm>
            <a:off x="683568" y="4763928"/>
            <a:ext cx="80648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/>
              <a:t>Источник: исследование </a:t>
            </a:r>
            <a:r>
              <a:rPr lang="ru-RU" sz="1000" dirty="0" err="1" smtClean="0"/>
              <a:t>gemiusAdHoc</a:t>
            </a:r>
            <a:r>
              <a:rPr lang="ru-RU" sz="1000" dirty="0" smtClean="0"/>
              <a:t>, декабрь 2015</a:t>
            </a:r>
          </a:p>
          <a:p>
            <a:r>
              <a:rPr lang="en-US" sz="1000" dirty="0" smtClean="0"/>
              <a:t>N=</a:t>
            </a:r>
            <a:r>
              <a:rPr lang="ru-RU" sz="1000" dirty="0" smtClean="0"/>
              <a:t>195</a:t>
            </a:r>
            <a:endParaRPr lang="uk-UA" sz="1000" dirty="0">
              <a:solidFill>
                <a:srgbClr val="C00000"/>
              </a:solidFill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1421091118"/>
              </p:ext>
            </p:extLst>
          </p:nvPr>
        </p:nvGraphicFramePr>
        <p:xfrm>
          <a:off x="-2268760" y="699542"/>
          <a:ext cx="10836696" cy="4104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644008" y="2357467"/>
            <a:ext cx="3024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Большинство опрошенных обучаются в университете.</a:t>
            </a:r>
          </a:p>
        </p:txBody>
      </p:sp>
    </p:spTree>
    <p:extLst>
      <p:ext uri="{BB962C8B-B14F-4D97-AF65-F5344CB8AC3E}">
        <p14:creationId xmlns:p14="http://schemas.microsoft.com/office/powerpoint/2010/main" val="114114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491880" y="915566"/>
            <a:ext cx="5290872" cy="576064"/>
          </a:xfrm>
        </p:spPr>
        <p:txBody>
          <a:bodyPr/>
          <a:lstStyle/>
          <a:p>
            <a:pPr algn="ctr"/>
            <a:r>
              <a:rPr lang="ru-RU" i="1" dirty="0" smtClean="0"/>
              <a:t>Целевая аудитория</a:t>
            </a:r>
            <a:endParaRPr lang="pl-PL" i="1" dirty="0"/>
          </a:p>
        </p:txBody>
      </p:sp>
      <p:graphicFrame>
        <p:nvGraphicFramePr>
          <p:cNvPr id="18" name="Схема 17"/>
          <p:cNvGraphicFramePr/>
          <p:nvPr>
            <p:extLst>
              <p:ext uri="{D42A27DB-BD31-4B8C-83A1-F6EECF244321}">
                <p14:modId xmlns:p14="http://schemas.microsoft.com/office/powerpoint/2010/main" val="4016924939"/>
              </p:ext>
            </p:extLst>
          </p:nvPr>
        </p:nvGraphicFramePr>
        <p:xfrm>
          <a:off x="4716016" y="1707654"/>
          <a:ext cx="3912096" cy="26080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563638"/>
            <a:ext cx="3336897" cy="2211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79983" y="3775348"/>
            <a:ext cx="136815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Picture from </a:t>
            </a:r>
            <a:r>
              <a:rPr lang="en-US" sz="800" dirty="0" err="1" smtClean="0"/>
              <a:t>Fotolia</a:t>
            </a:r>
            <a:endParaRPr lang="uk-UA" sz="800" dirty="0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1115616" y="0"/>
            <a:ext cx="6480720" cy="771549"/>
          </a:xfrm>
          <a:prstGeom prst="rect">
            <a:avLst/>
          </a:prstGeom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 err="1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gemiusAdHoc</a:t>
            </a:r>
            <a:r>
              <a:rPr kumimoji="0" lang="en-US" sz="1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ru-RU" sz="1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о роли и месте студентов в управлении вузом в Республик</a:t>
            </a:r>
            <a:r>
              <a:rPr lang="uk-UA" i="1" dirty="0" smtClean="0">
                <a:solidFill>
                  <a:srgbClr val="888888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е</a:t>
            </a:r>
            <a:r>
              <a:rPr kumimoji="0" lang="ru-RU" sz="1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Беларусь</a:t>
            </a:r>
            <a:endParaRPr kumimoji="0" lang="uk-UA" sz="1800" b="0" i="1" u="none" strike="noStrike" kern="1200" cap="none" spc="0" normalizeH="0" baseline="0" noProof="0" dirty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209160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4932040" y="843558"/>
          <a:ext cx="4032448" cy="39888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4441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8803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23028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i="1" dirty="0" smtClean="0"/>
                        <a:t>Название</a:t>
                      </a:r>
                      <a:r>
                        <a:rPr lang="ru-RU" sz="1000" i="1" baseline="0" dirty="0" smtClean="0"/>
                        <a:t> университета</a:t>
                      </a:r>
                      <a:endParaRPr lang="uk-UA" sz="1000" i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/>
                        <a:t>%</a:t>
                      </a:r>
                      <a:endParaRPr lang="uk-UA" sz="1000" dirty="0" smtClean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35870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Международный государственный экологический университет им  А 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.Д. Сахарова 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uk-UA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1%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64403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Гомельский государственный технический университет имени 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П О  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Сухого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uk-UA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1%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24574">
                <a:tc>
                  <a:txBody>
                    <a:bodyPr/>
                    <a:lstStyle/>
                    <a:p>
                      <a:pPr algn="ctr" fontAlgn="t"/>
                      <a:r>
                        <a:rPr lang="uk-UA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Белорусско-российский университет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uk-UA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1%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76736">
                <a:tc>
                  <a:txBody>
                    <a:bodyPr/>
                    <a:lstStyle/>
                    <a:p>
                      <a:pPr algn="ctr" fontAlgn="t"/>
                      <a:r>
                        <a:rPr lang="uk-UA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Могилевский государственный университет продовольствия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uk-UA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1%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52922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Могилевский государственный университет имени А А  Кулешова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uk-UA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1%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52287">
                <a:tc>
                  <a:txBody>
                    <a:bodyPr/>
                    <a:lstStyle/>
                    <a:p>
                      <a:pPr algn="ctr" fontAlgn="t"/>
                      <a:r>
                        <a:rPr lang="uk-UA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Минский  университет управления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uk-UA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1%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144016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Белорусский государственный университет культуры и искусств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uk-UA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1%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141347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ГОУВПО "Московский государственный университет 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экономики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uk-UA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1%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152922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Витебский государственный университет имени П М  Машерова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uk-UA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1%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152922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"Российский государственный социальный университет" в г  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Минске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uk-UA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,0%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192874">
                <a:tc>
                  <a:txBody>
                    <a:bodyPr/>
                    <a:lstStyle/>
                    <a:p>
                      <a:pPr algn="ctr" fontAlgn="t"/>
                      <a:r>
                        <a:rPr lang="uk-UA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Барановичский государственный университет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uk-UA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,0%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144016">
                <a:tc>
                  <a:txBody>
                    <a:bodyPr/>
                    <a:lstStyle/>
                    <a:p>
                      <a:pPr algn="ctr" fontAlgn="t"/>
                      <a:r>
                        <a:rPr lang="uk-UA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Полесский государственный университет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uk-UA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,0%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141347">
                <a:tc>
                  <a:txBody>
                    <a:bodyPr/>
                    <a:lstStyle/>
                    <a:p>
                      <a:pPr algn="ctr" fontAlgn="t"/>
                      <a:r>
                        <a:rPr lang="uk-UA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Витебский государственный медицинский университет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uk-UA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,0%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210686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УО ФПБ «Международный университет «МИТСО»  Витебский филиал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uk-UA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,0%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152922">
                <a:tc>
                  <a:txBody>
                    <a:bodyPr/>
                    <a:lstStyle/>
                    <a:p>
                      <a:pPr algn="ctr" fontAlgn="t"/>
                      <a:r>
                        <a:rPr lang="uk-UA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Белорусский торгово-экономический университет потребительской 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uk-UA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,0%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  <a:tr h="152922">
                <a:tc>
                  <a:txBody>
                    <a:bodyPr/>
                    <a:lstStyle/>
                    <a:p>
                      <a:pPr algn="ctr" fontAlgn="t"/>
                      <a:r>
                        <a:rPr lang="uk-UA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Гомельский государственный медицинский университет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uk-UA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,0%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="" xmlns:a16="http://schemas.microsoft.com/office/drawing/2014/main" val="10016"/>
                  </a:ext>
                </a:extLst>
              </a:tr>
              <a:tr h="152922">
                <a:tc>
                  <a:txBody>
                    <a:bodyPr/>
                    <a:lstStyle/>
                    <a:p>
                      <a:pPr algn="ctr" fontAlgn="t"/>
                      <a:r>
                        <a:rPr lang="uk-UA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Мозырьский государственный педагогический университет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uk-UA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,0%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="" xmlns:a16="http://schemas.microsoft.com/office/drawing/2014/main" val="10017"/>
                  </a:ext>
                </a:extLst>
              </a:tr>
              <a:tr h="152922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УО ФПБ «Международный университет «МИТСО»  Гомельский филиал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uk-UA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,0%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="" xmlns:a16="http://schemas.microsoft.com/office/drawing/2014/main" val="10018"/>
                  </a:ext>
                </a:extLst>
              </a:tr>
              <a:tr h="152922">
                <a:tc>
                  <a:txBody>
                    <a:bodyPr/>
                    <a:lstStyle/>
                    <a:p>
                      <a:pPr algn="ctr" fontAlgn="t"/>
                      <a:r>
                        <a:rPr lang="uk-UA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Гродненский государственный аграрный университет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uk-UA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,0%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="" xmlns:a16="http://schemas.microsoft.com/office/drawing/2014/main" val="10019"/>
                  </a:ext>
                </a:extLst>
              </a:tr>
              <a:tr h="152922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УО "Белорусский государственный экономический университет"  Бобр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uk-UA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,0%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="" xmlns:a16="http://schemas.microsoft.com/office/drawing/2014/main" val="10020"/>
                  </a:ext>
                </a:extLst>
              </a:tr>
            </a:tbl>
          </a:graphicData>
        </a:graphic>
      </p:graphicFrame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/>
              <a:t>Тип ВУЗа в Беларуси – университет</a:t>
            </a:r>
            <a:endParaRPr lang="uk-UA" i="1" dirty="0"/>
          </a:p>
        </p:txBody>
      </p:sp>
      <p:sp>
        <p:nvSpPr>
          <p:cNvPr id="11" name="TextBox 10"/>
          <p:cNvSpPr txBox="1"/>
          <p:nvPr/>
        </p:nvSpPr>
        <p:spPr>
          <a:xfrm>
            <a:off x="683568" y="4763928"/>
            <a:ext cx="80648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/>
              <a:t>Источник: исследование </a:t>
            </a:r>
            <a:r>
              <a:rPr lang="ru-RU" sz="1000" dirty="0" err="1" smtClean="0"/>
              <a:t>gemiusAdHoc</a:t>
            </a:r>
            <a:r>
              <a:rPr lang="ru-RU" sz="1000" dirty="0" smtClean="0"/>
              <a:t>, декабрь 2015</a:t>
            </a:r>
          </a:p>
          <a:p>
            <a:r>
              <a:rPr lang="en-US" sz="1000" dirty="0" smtClean="0"/>
              <a:t>N=</a:t>
            </a:r>
            <a:r>
              <a:rPr lang="ru-RU" sz="1000" dirty="0" smtClean="0"/>
              <a:t>159</a:t>
            </a:r>
            <a:endParaRPr lang="uk-UA" sz="1000" dirty="0">
              <a:solidFill>
                <a:srgbClr val="C00000"/>
              </a:solidFill>
            </a:endParaRPr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/>
        </p:nvGraphicFramePr>
        <p:xfrm>
          <a:off x="683568" y="843559"/>
          <a:ext cx="4032448" cy="38391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3855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9389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23841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i="1" dirty="0" smtClean="0"/>
                        <a:t>Название</a:t>
                      </a:r>
                      <a:r>
                        <a:rPr lang="ru-RU" sz="1000" i="1" baseline="0" dirty="0" smtClean="0"/>
                        <a:t> университета</a:t>
                      </a:r>
                      <a:endParaRPr lang="uk-UA" sz="1000" i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/>
                        <a:t>%</a:t>
                      </a:r>
                      <a:endParaRPr lang="uk-UA" sz="1000" b="1" dirty="0" smtClean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25036">
                <a:tc>
                  <a:txBody>
                    <a:bodyPr/>
                    <a:lstStyle/>
                    <a:p>
                      <a:pPr algn="ctr" fontAlgn="t"/>
                      <a:r>
                        <a:rPr lang="uk-UA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Белорусский государственный университет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uk-UA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16%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77526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Белорусский государственный университет информатики и 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радиоэлектроники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uk-UA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15%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25036">
                <a:tc>
                  <a:txBody>
                    <a:bodyPr/>
                    <a:lstStyle/>
                    <a:p>
                      <a:pPr algn="ctr" fontAlgn="t"/>
                      <a:r>
                        <a:rPr lang="uk-UA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Белорусский национальный технический университет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uk-UA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14%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60469">
                <a:tc>
                  <a:txBody>
                    <a:bodyPr/>
                    <a:lstStyle/>
                    <a:p>
                      <a:pPr algn="ctr" fontAlgn="t"/>
                      <a:r>
                        <a:rPr lang="uk-UA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Белорусский государственный экономический университет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uk-UA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8%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45898">
                <a:tc>
                  <a:txBody>
                    <a:bodyPr/>
                    <a:lstStyle/>
                    <a:p>
                      <a:pPr algn="ctr" fontAlgn="t"/>
                      <a:r>
                        <a:rPr lang="uk-UA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Белорусский государственный технологический университет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uk-UA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5%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45898">
                <a:tc>
                  <a:txBody>
                    <a:bodyPr/>
                    <a:lstStyle/>
                    <a:p>
                      <a:pPr algn="ctr" fontAlgn="t"/>
                      <a:r>
                        <a:rPr lang="uk-UA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Полоцкий государственный университет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uk-UA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4%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145898">
                <a:tc>
                  <a:txBody>
                    <a:bodyPr/>
                    <a:lstStyle/>
                    <a:p>
                      <a:pPr algn="ctr" fontAlgn="t"/>
                      <a:r>
                        <a:rPr lang="uk-UA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Минский государственный лингвистический университет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uk-UA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3%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195951">
                <a:tc>
                  <a:txBody>
                    <a:bodyPr/>
                    <a:lstStyle/>
                    <a:p>
                      <a:pPr algn="ctr" fontAlgn="t"/>
                      <a:r>
                        <a:rPr lang="uk-UA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Белорусский государственный университет транспорта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uk-UA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3%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83213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Белорусский государственный аграрный технический университет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uk-UA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3%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143420">
                <a:tc>
                  <a:txBody>
                    <a:bodyPr/>
                    <a:lstStyle/>
                    <a:p>
                      <a:pPr algn="ctr" fontAlgn="t"/>
                      <a:r>
                        <a:rPr lang="uk-UA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Международный университет "МИТСО"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uk-UA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3%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145898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Брестский государственный университет имени А С  Пушкина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uk-UA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3%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145898">
                <a:tc>
                  <a:txBody>
                    <a:bodyPr/>
                    <a:lstStyle/>
                    <a:p>
                      <a:pPr algn="ctr" fontAlgn="t"/>
                      <a:r>
                        <a:rPr lang="uk-UA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Брестский государственный технический университет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uk-UA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3%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145898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Гомельский государственный университет имени Ф Скорины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uk-UA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3%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145898">
                <a:tc>
                  <a:txBody>
                    <a:bodyPr/>
                    <a:lstStyle/>
                    <a:p>
                      <a:pPr algn="ctr" fontAlgn="t"/>
                      <a:r>
                        <a:rPr lang="uk-UA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Белорусский государственный медицинский университет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uk-UA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2%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145898">
                <a:tc>
                  <a:txBody>
                    <a:bodyPr/>
                    <a:lstStyle/>
                    <a:p>
                      <a:pPr algn="ctr" fontAlgn="t"/>
                      <a:r>
                        <a:rPr lang="uk-UA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Витебский государственный технологический университет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uk-UA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2%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  <a:tr h="171569">
                <a:tc>
                  <a:txBody>
                    <a:bodyPr/>
                    <a:lstStyle/>
                    <a:p>
                      <a:pPr algn="ctr" fontAlgn="t"/>
                      <a:r>
                        <a:rPr lang="uk-UA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Гродненский государственный медицинский университет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uk-UA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2%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="" xmlns:a16="http://schemas.microsoft.com/office/drawing/2014/main" val="10016"/>
                  </a:ext>
                </a:extLst>
              </a:tr>
              <a:tr h="145898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Гродненский государственный университет имени Янки Купалы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uk-UA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2%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="" xmlns:a16="http://schemas.microsoft.com/office/drawing/2014/main" val="10017"/>
                  </a:ext>
                </a:extLst>
              </a:tr>
              <a:tr h="291354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Белорусский государственный педагогический университет им  М 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Танка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uk-UA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1%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="" xmlns:a16="http://schemas.microsoft.com/office/drawing/2014/main" val="10018"/>
                  </a:ext>
                </a:extLst>
              </a:tr>
              <a:tr h="291354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Белорусский государственный университет физической культуры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uk-UA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1%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="" xmlns:a16="http://schemas.microsoft.com/office/drawing/2014/main" val="100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11542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/>
              <a:t>Тип ВУЗа в Беларуси – институт</a:t>
            </a:r>
            <a:endParaRPr lang="uk-UA" i="1" dirty="0"/>
          </a:p>
        </p:txBody>
      </p:sp>
      <p:sp>
        <p:nvSpPr>
          <p:cNvPr id="11" name="TextBox 10"/>
          <p:cNvSpPr txBox="1"/>
          <p:nvPr/>
        </p:nvSpPr>
        <p:spPr>
          <a:xfrm>
            <a:off x="683568" y="4763928"/>
            <a:ext cx="80648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/>
              <a:t>Источник: исследование </a:t>
            </a:r>
            <a:r>
              <a:rPr lang="ru-RU" sz="1000" dirty="0" err="1" smtClean="0"/>
              <a:t>gemiusAdHoc</a:t>
            </a:r>
            <a:r>
              <a:rPr lang="ru-RU" sz="1000" dirty="0" smtClean="0"/>
              <a:t>, декабрь 2015</a:t>
            </a:r>
          </a:p>
          <a:p>
            <a:r>
              <a:rPr lang="en-US" sz="1000" dirty="0" smtClean="0"/>
              <a:t>N=</a:t>
            </a:r>
            <a:r>
              <a:rPr lang="ru-RU" sz="1000" dirty="0" smtClean="0"/>
              <a:t>12</a:t>
            </a:r>
            <a:endParaRPr lang="uk-UA" sz="1000" dirty="0">
              <a:solidFill>
                <a:srgbClr val="C00000"/>
              </a:solidFill>
            </a:endParaRPr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/>
        </p:nvGraphicFramePr>
        <p:xfrm>
          <a:off x="1259632" y="987574"/>
          <a:ext cx="7128792" cy="36109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5565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7313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26906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i="1" dirty="0" smtClean="0"/>
                        <a:t>Название</a:t>
                      </a:r>
                      <a:r>
                        <a:rPr lang="ru-RU" sz="1800" i="1" baseline="0" dirty="0" smtClean="0"/>
                        <a:t> института</a:t>
                      </a:r>
                      <a:endParaRPr lang="uk-UA" sz="1800" i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%</a:t>
                      </a:r>
                      <a:endParaRPr lang="uk-UA" sz="1400" dirty="0" smtClean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63005">
                <a:tc>
                  <a:txBody>
                    <a:bodyPr/>
                    <a:lstStyle/>
                    <a:p>
                      <a:pPr algn="ctr" fontAlgn="t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Белорусский институт правоведения (БИП)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uk-UA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33%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63005">
                <a:tc>
                  <a:txBody>
                    <a:bodyPr/>
                    <a:lstStyle/>
                    <a:p>
                      <a:pPr algn="ctr" fontAlgn="t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Институт парламентаризма и предпринимательства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uk-UA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17%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6300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Институт современных знаний им  А М  Широкова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uk-UA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17%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63005">
                <a:tc>
                  <a:txBody>
                    <a:bodyPr/>
                    <a:lstStyle/>
                    <a:p>
                      <a:pPr algn="ctr" fontAlgn="t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Институт предпринимательской деятельности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uk-UA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8%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18262">
                <a:tc>
                  <a:txBody>
                    <a:bodyPr/>
                    <a:lstStyle/>
                    <a:p>
                      <a:pPr algn="ctr" fontAlgn="t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Минский  университет управления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uk-UA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8%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92949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Частный институт управления и предпринимательства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uk-UA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8%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192949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Гомельский инженерный институт МЧС Республики Беларусь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uk-UA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8%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63005">
                <a:tc>
                  <a:txBody>
                    <a:bodyPr/>
                    <a:lstStyle/>
                    <a:p>
                      <a:pPr algn="ctr" fontAlgn="t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Командно-инженерный институт МЧС РБ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uk-UA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,0%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63005">
                <a:tc>
                  <a:txBody>
                    <a:bodyPr/>
                    <a:lstStyle/>
                    <a:p>
                      <a:pPr algn="ctr" fontAlgn="t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Международный гуманитарно-экономический институт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uk-UA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,0%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6300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Институт пограничной службы Республики Беларусь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uk-UA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,0%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11542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/>
              <a:t>Тип ВУЗа в Беларуси – академия</a:t>
            </a:r>
            <a:endParaRPr lang="uk-UA" i="1" dirty="0"/>
          </a:p>
        </p:txBody>
      </p:sp>
      <p:sp>
        <p:nvSpPr>
          <p:cNvPr id="11" name="TextBox 10"/>
          <p:cNvSpPr txBox="1"/>
          <p:nvPr/>
        </p:nvSpPr>
        <p:spPr>
          <a:xfrm>
            <a:off x="683568" y="4763928"/>
            <a:ext cx="80648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/>
              <a:t>Источник: исследование </a:t>
            </a:r>
            <a:r>
              <a:rPr lang="ru-RU" sz="1000" dirty="0" err="1" smtClean="0"/>
              <a:t>gemiusAdHoc</a:t>
            </a:r>
            <a:r>
              <a:rPr lang="ru-RU" sz="1000" dirty="0" smtClean="0"/>
              <a:t>, декабрь 2015</a:t>
            </a:r>
          </a:p>
          <a:p>
            <a:r>
              <a:rPr lang="en-US" sz="1000" dirty="0" smtClean="0"/>
              <a:t>N=</a:t>
            </a:r>
            <a:r>
              <a:rPr lang="ru-RU" sz="1000" dirty="0" smtClean="0"/>
              <a:t>15</a:t>
            </a:r>
            <a:endParaRPr lang="uk-UA" sz="1000" dirty="0">
              <a:solidFill>
                <a:srgbClr val="C00000"/>
              </a:solidFill>
            </a:endParaRPr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/>
        </p:nvGraphicFramePr>
        <p:xfrm>
          <a:off x="1331640" y="1347614"/>
          <a:ext cx="7128792" cy="28565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5565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7313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600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i="1" dirty="0" smtClean="0"/>
                        <a:t>Название</a:t>
                      </a:r>
                      <a:r>
                        <a:rPr lang="ru-RU" sz="1200" i="1" baseline="0" dirty="0" smtClean="0"/>
                        <a:t> академии</a:t>
                      </a:r>
                      <a:endParaRPr lang="uk-UA" sz="1200" i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%</a:t>
                      </a:r>
                      <a:endParaRPr lang="uk-UA" sz="1200" dirty="0" smtClean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56648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Академия Министерства внутренних дел Республики Беларусь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uk-UA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40%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56648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Академия управления при президенте Республики Беларусь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uk-UA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20%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56648">
                <a:tc>
                  <a:txBody>
                    <a:bodyPr/>
                    <a:lstStyle/>
                    <a:p>
                      <a:pPr algn="ctr" fontAlgn="t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Белорусская государственная сельскохозяйственная академия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uk-UA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20%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56648">
                <a:tc>
                  <a:txBody>
                    <a:bodyPr/>
                    <a:lstStyle/>
                    <a:p>
                      <a:pPr algn="ctr" fontAlgn="t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Белорусская государственная академия искусств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uk-UA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7%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56648">
                <a:tc>
                  <a:txBody>
                    <a:bodyPr/>
                    <a:lstStyle/>
                    <a:p>
                      <a:pPr algn="ctr" fontAlgn="t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Белорусская государственная академия музыки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uk-UA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7%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56648">
                <a:tc>
                  <a:txBody>
                    <a:bodyPr/>
                    <a:lstStyle/>
                    <a:p>
                      <a:pPr algn="ctr" fontAlgn="t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Военная академия Республики Беларусь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uk-UA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7%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56648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Витебская государственная академия ветеринарной медицины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uk-UA" sz="12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0%</a:t>
                      </a:r>
                      <a:endParaRPr lang="uk-UA" sz="12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11542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/>
              <a:t>Тип ВУЗа в Беларуси –колледж</a:t>
            </a:r>
            <a:endParaRPr lang="uk-UA" i="1" dirty="0"/>
          </a:p>
        </p:txBody>
      </p:sp>
      <p:sp>
        <p:nvSpPr>
          <p:cNvPr id="11" name="TextBox 10"/>
          <p:cNvSpPr txBox="1"/>
          <p:nvPr/>
        </p:nvSpPr>
        <p:spPr>
          <a:xfrm>
            <a:off x="683568" y="4763928"/>
            <a:ext cx="80648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/>
              <a:t>Источник: исследование </a:t>
            </a:r>
            <a:r>
              <a:rPr lang="ru-RU" sz="1000" dirty="0" err="1" smtClean="0"/>
              <a:t>gemiusAdHoc</a:t>
            </a:r>
            <a:r>
              <a:rPr lang="ru-RU" sz="1000" dirty="0" smtClean="0"/>
              <a:t>, декабрь 2015</a:t>
            </a:r>
          </a:p>
          <a:p>
            <a:r>
              <a:rPr lang="en-US" sz="1000" dirty="0" smtClean="0"/>
              <a:t>N=</a:t>
            </a:r>
            <a:r>
              <a:rPr lang="ru-RU" sz="1000" dirty="0" smtClean="0"/>
              <a:t>9</a:t>
            </a:r>
            <a:endParaRPr lang="uk-UA" sz="1000" dirty="0">
              <a:solidFill>
                <a:srgbClr val="C00000"/>
              </a:solidFill>
            </a:endParaRP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1331640" y="1549082"/>
          <a:ext cx="7128792" cy="22468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5095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7784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4442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i="1" dirty="0" smtClean="0"/>
                        <a:t>Название</a:t>
                      </a:r>
                      <a:r>
                        <a:rPr lang="ru-RU" i="1" baseline="0" dirty="0" smtClean="0"/>
                        <a:t> колледжа</a:t>
                      </a:r>
                      <a:endParaRPr lang="uk-UA" i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i="1" dirty="0" smtClean="0"/>
                        <a:t>%</a:t>
                      </a:r>
                      <a:endParaRPr lang="uk-UA" i="1" dirty="0" smtClean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50595">
                <a:tc>
                  <a:txBody>
                    <a:bodyPr/>
                    <a:lstStyle/>
                    <a:p>
                      <a:pPr algn="ctr" fontAlgn="t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Высший государственный колледж связи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uk-UA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56%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5059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Минский государственный высший авиационный колледж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uk-UA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22%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5059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Минский государственный высший радиотехнический колледж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uk-UA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22%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5059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УО "Могилевский высший колледж МВД Республики Беларусь"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uk-UA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,0%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11542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2771800" y="2571750"/>
            <a:ext cx="6372200" cy="1745044"/>
          </a:xfrm>
          <a:prstGeom prst="rect">
            <a:avLst/>
          </a:prstGeom>
          <a:solidFill>
            <a:schemeClr val="bg1">
              <a:lumMod val="75000"/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468000" rtlCol="0" anchor="ctr"/>
          <a:lstStyle/>
          <a:p>
            <a:pPr algn="r"/>
            <a:r>
              <a:rPr lang="ru-RU" sz="3600" dirty="0" smtClean="0">
                <a:ea typeface="Roboto Condensed" panose="02000000000000000000" pitchFamily="2" charset="0"/>
              </a:rPr>
              <a:t>Выпускники последних </a:t>
            </a:r>
          </a:p>
          <a:p>
            <a:pPr algn="r"/>
            <a:r>
              <a:rPr lang="ru-RU" sz="3600" dirty="0" smtClean="0">
                <a:ea typeface="Roboto Condensed" panose="02000000000000000000" pitchFamily="2" charset="0"/>
              </a:rPr>
              <a:t>трех лет</a:t>
            </a:r>
            <a:endParaRPr lang="en-US" sz="3600" dirty="0">
              <a:ea typeface="Roboto Condens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1186593"/>
      </p:ext>
    </p:extLst>
  </p:cSld>
  <p:clrMapOvr>
    <a:masterClrMapping/>
  </p:clrMapOvr>
  <p:transition spd="slow">
    <p:push dir="u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i="1" dirty="0" smtClean="0"/>
              <a:t>Какая форма обучения у Вас была?</a:t>
            </a:r>
            <a:endParaRPr lang="uk-UA" i="1" dirty="0"/>
          </a:p>
        </p:txBody>
      </p:sp>
      <p:sp>
        <p:nvSpPr>
          <p:cNvPr id="11" name="TextBox 10"/>
          <p:cNvSpPr txBox="1"/>
          <p:nvPr/>
        </p:nvSpPr>
        <p:spPr>
          <a:xfrm>
            <a:off x="683568" y="4763928"/>
            <a:ext cx="80648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/>
              <a:t>Источник: исследование </a:t>
            </a:r>
            <a:r>
              <a:rPr lang="ru-RU" sz="1000" dirty="0" err="1" smtClean="0"/>
              <a:t>gemiusAdHoc</a:t>
            </a:r>
            <a:r>
              <a:rPr lang="ru-RU" sz="1000" dirty="0" smtClean="0"/>
              <a:t>, декабрь 2015</a:t>
            </a:r>
          </a:p>
          <a:p>
            <a:r>
              <a:rPr lang="en-US" sz="1000" dirty="0" smtClean="0"/>
              <a:t>N=</a:t>
            </a:r>
            <a:r>
              <a:rPr lang="ru-RU" sz="1000" dirty="0" smtClean="0"/>
              <a:t>288</a:t>
            </a:r>
            <a:endParaRPr lang="uk-UA" sz="1000" dirty="0">
              <a:solidFill>
                <a:srgbClr val="C00000"/>
              </a:solidFill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980362874"/>
              </p:ext>
            </p:extLst>
          </p:nvPr>
        </p:nvGraphicFramePr>
        <p:xfrm>
          <a:off x="683568" y="843558"/>
          <a:ext cx="8280920" cy="38884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796136" y="2715766"/>
            <a:ext cx="22322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Большинство опрошенных обучались на очной форме обучения. </a:t>
            </a:r>
          </a:p>
        </p:txBody>
      </p:sp>
    </p:spTree>
    <p:extLst>
      <p:ext uri="{BB962C8B-B14F-4D97-AF65-F5344CB8AC3E}">
        <p14:creationId xmlns:p14="http://schemas.microsoft.com/office/powerpoint/2010/main" val="3011542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i="1" dirty="0" smtClean="0"/>
              <a:t>Вы учились на бюджете или на платном?</a:t>
            </a:r>
            <a:endParaRPr lang="uk-UA" i="1" dirty="0"/>
          </a:p>
        </p:txBody>
      </p:sp>
      <p:sp>
        <p:nvSpPr>
          <p:cNvPr id="11" name="TextBox 10"/>
          <p:cNvSpPr txBox="1"/>
          <p:nvPr/>
        </p:nvSpPr>
        <p:spPr>
          <a:xfrm>
            <a:off x="683568" y="4763928"/>
            <a:ext cx="80648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/>
              <a:t>Источник: исследование </a:t>
            </a:r>
            <a:r>
              <a:rPr lang="ru-RU" sz="1000" dirty="0" err="1" smtClean="0"/>
              <a:t>gemiusAdHoc</a:t>
            </a:r>
            <a:r>
              <a:rPr lang="ru-RU" sz="1000" dirty="0" smtClean="0"/>
              <a:t>, декабрь 2015</a:t>
            </a:r>
          </a:p>
          <a:p>
            <a:r>
              <a:rPr lang="en-US" sz="1000" dirty="0" smtClean="0"/>
              <a:t>N=</a:t>
            </a:r>
            <a:r>
              <a:rPr lang="ru-RU" sz="1000" dirty="0" smtClean="0"/>
              <a:t>288</a:t>
            </a:r>
            <a:endParaRPr lang="uk-UA" sz="1000" dirty="0">
              <a:solidFill>
                <a:srgbClr val="C00000"/>
              </a:solidFill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980362874"/>
              </p:ext>
            </p:extLst>
          </p:nvPr>
        </p:nvGraphicFramePr>
        <p:xfrm>
          <a:off x="683568" y="843558"/>
          <a:ext cx="8280920" cy="38884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796136" y="2715766"/>
            <a:ext cx="22322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Большинство опрошенных обучались на платном. </a:t>
            </a:r>
          </a:p>
        </p:txBody>
      </p:sp>
    </p:spTree>
    <p:extLst>
      <p:ext uri="{BB962C8B-B14F-4D97-AF65-F5344CB8AC3E}">
        <p14:creationId xmlns:p14="http://schemas.microsoft.com/office/powerpoint/2010/main" val="3011542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i="1" dirty="0" smtClean="0"/>
              <a:t>Вы получили диплом:</a:t>
            </a:r>
            <a:endParaRPr lang="uk-UA" i="1" dirty="0"/>
          </a:p>
        </p:txBody>
      </p:sp>
      <p:sp>
        <p:nvSpPr>
          <p:cNvPr id="11" name="TextBox 10"/>
          <p:cNvSpPr txBox="1"/>
          <p:nvPr/>
        </p:nvSpPr>
        <p:spPr>
          <a:xfrm>
            <a:off x="683568" y="4763928"/>
            <a:ext cx="80648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/>
              <a:t>Источник: исследование </a:t>
            </a:r>
            <a:r>
              <a:rPr lang="ru-RU" sz="1000" dirty="0" err="1" smtClean="0"/>
              <a:t>gemiusAdHoc</a:t>
            </a:r>
            <a:r>
              <a:rPr lang="ru-RU" sz="1000" dirty="0" smtClean="0"/>
              <a:t>, декабрь 2015</a:t>
            </a:r>
          </a:p>
          <a:p>
            <a:r>
              <a:rPr lang="en-US" sz="1000" dirty="0" smtClean="0"/>
              <a:t>N=</a:t>
            </a:r>
            <a:r>
              <a:rPr lang="ru-RU" sz="1000" dirty="0" smtClean="0"/>
              <a:t>288</a:t>
            </a:r>
            <a:endParaRPr lang="uk-UA" sz="1000" dirty="0">
              <a:solidFill>
                <a:srgbClr val="C00000"/>
              </a:solidFill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980362874"/>
              </p:ext>
            </p:extLst>
          </p:nvPr>
        </p:nvGraphicFramePr>
        <p:xfrm>
          <a:off x="683568" y="843558"/>
          <a:ext cx="8280920" cy="38884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796136" y="2571750"/>
            <a:ext cx="26642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Большинство опрошенных получили диплом специалиста или эквивалентный ему. </a:t>
            </a:r>
          </a:p>
        </p:txBody>
      </p:sp>
    </p:spTree>
    <p:extLst>
      <p:ext uri="{BB962C8B-B14F-4D97-AF65-F5344CB8AC3E}">
        <p14:creationId xmlns:p14="http://schemas.microsoft.com/office/powerpoint/2010/main" val="3011542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i="1" dirty="0" smtClean="0"/>
              <a:t>Смогли ли Вы устроиться на работу после получения диплома?</a:t>
            </a:r>
            <a:endParaRPr lang="uk-UA" i="1" dirty="0"/>
          </a:p>
        </p:txBody>
      </p:sp>
      <p:sp>
        <p:nvSpPr>
          <p:cNvPr id="11" name="TextBox 10"/>
          <p:cNvSpPr txBox="1"/>
          <p:nvPr/>
        </p:nvSpPr>
        <p:spPr>
          <a:xfrm>
            <a:off x="683568" y="4763928"/>
            <a:ext cx="80648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/>
              <a:t>Источник: исследование </a:t>
            </a:r>
            <a:r>
              <a:rPr lang="ru-RU" sz="1000" dirty="0" err="1" smtClean="0"/>
              <a:t>gemiusAdHoc</a:t>
            </a:r>
            <a:r>
              <a:rPr lang="ru-RU" sz="1000" dirty="0" smtClean="0"/>
              <a:t>, декабрь 2015</a:t>
            </a:r>
          </a:p>
          <a:p>
            <a:r>
              <a:rPr lang="en-US" sz="1000" dirty="0" smtClean="0"/>
              <a:t>N=</a:t>
            </a:r>
            <a:r>
              <a:rPr lang="ru-RU" sz="1000" dirty="0" smtClean="0"/>
              <a:t>288</a:t>
            </a:r>
            <a:endParaRPr lang="uk-UA" sz="1000" dirty="0">
              <a:solidFill>
                <a:srgbClr val="C00000"/>
              </a:solidFill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980362874"/>
              </p:ext>
            </p:extLst>
          </p:nvPr>
        </p:nvGraphicFramePr>
        <p:xfrm>
          <a:off x="683568" y="843558"/>
          <a:ext cx="8280920" cy="38884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228184" y="3110646"/>
            <a:ext cx="259228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30% опрошенных продолжили работать на том же месте, на котором работали во время учёбы. </a:t>
            </a:r>
          </a:p>
        </p:txBody>
      </p:sp>
    </p:spTree>
    <p:extLst>
      <p:ext uri="{BB962C8B-B14F-4D97-AF65-F5344CB8AC3E}">
        <p14:creationId xmlns:p14="http://schemas.microsoft.com/office/powerpoint/2010/main" val="3011542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i="1" dirty="0" smtClean="0"/>
              <a:t>Кто помог Вам в трудоустройстве, если Вы самостоятельно искали работу?</a:t>
            </a:r>
            <a:endParaRPr lang="uk-UA" i="1" dirty="0"/>
          </a:p>
        </p:txBody>
      </p:sp>
      <p:sp>
        <p:nvSpPr>
          <p:cNvPr id="11" name="TextBox 10"/>
          <p:cNvSpPr txBox="1"/>
          <p:nvPr/>
        </p:nvSpPr>
        <p:spPr>
          <a:xfrm>
            <a:off x="683568" y="4763928"/>
            <a:ext cx="80648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/>
              <a:t>Источник: исследование </a:t>
            </a:r>
            <a:r>
              <a:rPr lang="ru-RU" sz="1000" dirty="0" err="1" smtClean="0"/>
              <a:t>gemiusAdHoc</a:t>
            </a:r>
            <a:r>
              <a:rPr lang="ru-RU" sz="1000" dirty="0" smtClean="0"/>
              <a:t>, декабрь 2015</a:t>
            </a:r>
          </a:p>
          <a:p>
            <a:r>
              <a:rPr lang="en-US" sz="1000" dirty="0" smtClean="0"/>
              <a:t>N=</a:t>
            </a:r>
            <a:r>
              <a:rPr lang="ru-RU" sz="1000" dirty="0" smtClean="0"/>
              <a:t>288</a:t>
            </a:r>
            <a:endParaRPr lang="uk-UA" sz="1000" dirty="0">
              <a:solidFill>
                <a:srgbClr val="C00000"/>
              </a:solidFill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980362874"/>
              </p:ext>
            </p:extLst>
          </p:nvPr>
        </p:nvGraphicFramePr>
        <p:xfrm>
          <a:off x="683568" y="843558"/>
          <a:ext cx="8280920" cy="38884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084168" y="2499742"/>
            <a:ext cx="25922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36% опрошенных самостоятельно искали работу через Интернет, рассылая резюме. </a:t>
            </a:r>
          </a:p>
        </p:txBody>
      </p:sp>
    </p:spTree>
    <p:extLst>
      <p:ext uri="{BB962C8B-B14F-4D97-AF65-F5344CB8AC3E}">
        <p14:creationId xmlns:p14="http://schemas.microsoft.com/office/powerpoint/2010/main" val="3011542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67544" y="0"/>
            <a:ext cx="7416824" cy="771549"/>
          </a:xfrm>
        </p:spPr>
        <p:txBody>
          <a:bodyPr/>
          <a:lstStyle/>
          <a:p>
            <a:pPr algn="ctr"/>
            <a:r>
              <a:rPr lang="ru-RU" i="1" dirty="0" smtClean="0"/>
              <a:t>Являетесь ли Вы в настоящее время студентом высшего учебного заведения либо выпускником  </a:t>
            </a:r>
            <a:br>
              <a:rPr lang="ru-RU" i="1" dirty="0" smtClean="0"/>
            </a:br>
            <a:r>
              <a:rPr lang="ru-RU" i="1" dirty="0" smtClean="0"/>
              <a:t>последних трех лет (2012, 2013, 2014 </a:t>
            </a:r>
            <a:r>
              <a:rPr lang="ru-RU" i="1" dirty="0" err="1" smtClean="0"/>
              <a:t>гг</a:t>
            </a:r>
            <a:r>
              <a:rPr lang="ru-RU" i="1" dirty="0" smtClean="0"/>
              <a:t> )?</a:t>
            </a:r>
            <a:endParaRPr lang="uk-UA" i="1" dirty="0"/>
          </a:p>
        </p:txBody>
      </p:sp>
      <p:graphicFrame>
        <p:nvGraphicFramePr>
          <p:cNvPr id="9" name="Диаграмма 8"/>
          <p:cNvGraphicFramePr/>
          <p:nvPr/>
        </p:nvGraphicFramePr>
        <p:xfrm>
          <a:off x="827584" y="1059582"/>
          <a:ext cx="5112568" cy="36161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6084168" y="1059582"/>
            <a:ext cx="273630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Большинство опрошенных (</a:t>
            </a:r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55%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) – это выпускники последних трех лет и </a:t>
            </a:r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45%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- это студенты в настоящее время.</a:t>
            </a:r>
            <a:endParaRPr lang="uk-UA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30722" name="Picture 2" descr="http://referz.ru/img/forma_obucheniy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2200" y="2787774"/>
            <a:ext cx="2232248" cy="1993079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683568" y="4763928"/>
            <a:ext cx="80648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/>
              <a:t>Источник: исследование </a:t>
            </a:r>
            <a:r>
              <a:rPr lang="en-US" sz="1000" dirty="0" smtClean="0"/>
              <a:t>gemiusAdHoc,</a:t>
            </a:r>
            <a:r>
              <a:rPr lang="ru-RU" sz="1000" dirty="0" smtClean="0"/>
              <a:t> декабрь 2015</a:t>
            </a:r>
          </a:p>
          <a:p>
            <a:r>
              <a:rPr lang="en-US" sz="1000" dirty="0" smtClean="0"/>
              <a:t>N=5</a:t>
            </a:r>
            <a:r>
              <a:rPr lang="ru-RU" sz="1000" dirty="0" smtClean="0"/>
              <a:t>20</a:t>
            </a:r>
            <a:endParaRPr lang="uk-UA" sz="1000" dirty="0"/>
          </a:p>
        </p:txBody>
      </p:sp>
    </p:spTree>
    <p:extLst>
      <p:ext uri="{BB962C8B-B14F-4D97-AF65-F5344CB8AC3E}">
        <p14:creationId xmlns:p14="http://schemas.microsoft.com/office/powerpoint/2010/main" val="3011542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i="1" dirty="0" smtClean="0"/>
              <a:t>Как Вы оцениваете подготовку, полученную в ВУЗе?</a:t>
            </a:r>
            <a:endParaRPr lang="uk-UA" i="1" dirty="0"/>
          </a:p>
        </p:txBody>
      </p:sp>
      <p:sp>
        <p:nvSpPr>
          <p:cNvPr id="11" name="TextBox 10"/>
          <p:cNvSpPr txBox="1"/>
          <p:nvPr/>
        </p:nvSpPr>
        <p:spPr>
          <a:xfrm>
            <a:off x="683568" y="4763928"/>
            <a:ext cx="80648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/>
              <a:t>Источник: исследование </a:t>
            </a:r>
            <a:r>
              <a:rPr lang="ru-RU" sz="1000" dirty="0" err="1" smtClean="0"/>
              <a:t>gemiusAdHoc</a:t>
            </a:r>
            <a:r>
              <a:rPr lang="ru-RU" sz="1000" dirty="0" smtClean="0"/>
              <a:t>, декабрь 2015</a:t>
            </a:r>
          </a:p>
          <a:p>
            <a:r>
              <a:rPr lang="en-US" sz="1000" dirty="0" smtClean="0"/>
              <a:t>N=</a:t>
            </a:r>
            <a:r>
              <a:rPr lang="ru-RU" sz="1000" dirty="0" smtClean="0"/>
              <a:t>288</a:t>
            </a:r>
            <a:endParaRPr lang="uk-UA" sz="1000" dirty="0">
              <a:solidFill>
                <a:srgbClr val="C00000"/>
              </a:solidFill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980362874"/>
              </p:ext>
            </p:extLst>
          </p:nvPr>
        </p:nvGraphicFramePr>
        <p:xfrm>
          <a:off x="683568" y="843558"/>
          <a:ext cx="8280920" cy="38884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300192" y="2523549"/>
            <a:ext cx="28438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28% опрошенных получили в ВУЗе основу для дальнейшего освоения специальности. </a:t>
            </a:r>
          </a:p>
        </p:txBody>
      </p:sp>
    </p:spTree>
    <p:extLst>
      <p:ext uri="{BB962C8B-B14F-4D97-AF65-F5344CB8AC3E}">
        <p14:creationId xmlns:p14="http://schemas.microsoft.com/office/powerpoint/2010/main" val="3011542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611560" y="0"/>
            <a:ext cx="6912768" cy="771549"/>
          </a:xfrm>
        </p:spPr>
        <p:txBody>
          <a:bodyPr/>
          <a:lstStyle/>
          <a:p>
            <a:pPr algn="ctr"/>
            <a:r>
              <a:rPr lang="ru-RU" i="1" dirty="0" smtClean="0"/>
              <a:t>Была ли полезна производственная практика для подготовки к самостоятельной работе по специальности?</a:t>
            </a:r>
            <a:endParaRPr lang="uk-UA" i="1" dirty="0"/>
          </a:p>
        </p:txBody>
      </p:sp>
      <p:sp>
        <p:nvSpPr>
          <p:cNvPr id="11" name="TextBox 10"/>
          <p:cNvSpPr txBox="1"/>
          <p:nvPr/>
        </p:nvSpPr>
        <p:spPr>
          <a:xfrm>
            <a:off x="683568" y="4763928"/>
            <a:ext cx="80648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/>
              <a:t>Источник: исследование </a:t>
            </a:r>
            <a:r>
              <a:rPr lang="ru-RU" sz="1000" dirty="0" err="1" smtClean="0"/>
              <a:t>gemiusAdHoc</a:t>
            </a:r>
            <a:r>
              <a:rPr lang="ru-RU" sz="1000" dirty="0" smtClean="0"/>
              <a:t>, декабрь 2015</a:t>
            </a:r>
          </a:p>
          <a:p>
            <a:r>
              <a:rPr lang="en-US" sz="1000" dirty="0" smtClean="0"/>
              <a:t>N=</a:t>
            </a:r>
            <a:r>
              <a:rPr lang="ru-RU" sz="1000" dirty="0" smtClean="0"/>
              <a:t>288</a:t>
            </a:r>
            <a:endParaRPr lang="uk-UA" sz="1000" dirty="0">
              <a:solidFill>
                <a:srgbClr val="C00000"/>
              </a:solidFill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980362874"/>
              </p:ext>
            </p:extLst>
          </p:nvPr>
        </p:nvGraphicFramePr>
        <p:xfrm>
          <a:off x="755576" y="915566"/>
          <a:ext cx="8136904" cy="38884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572000" y="3182654"/>
            <a:ext cx="432048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34% опрошенных считают, что производственная практика для подготовки к самостоятельной работе по специальности принесла бы пользу, если бы была правильно организована. </a:t>
            </a:r>
          </a:p>
        </p:txBody>
      </p:sp>
    </p:spTree>
    <p:extLst>
      <p:ext uri="{BB962C8B-B14F-4D97-AF65-F5344CB8AC3E}">
        <p14:creationId xmlns:p14="http://schemas.microsoft.com/office/powerpoint/2010/main" val="3011542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539552" y="0"/>
            <a:ext cx="6984776" cy="771549"/>
          </a:xfrm>
        </p:spPr>
        <p:txBody>
          <a:bodyPr/>
          <a:lstStyle/>
          <a:p>
            <a:pPr algn="ctr"/>
            <a:r>
              <a:rPr lang="ru-RU" i="1" dirty="0" smtClean="0"/>
              <a:t>Как Вы оцениваете существующую в Беларуси систему распределения молодых специалистов?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3568" y="4763928"/>
            <a:ext cx="80648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/>
              <a:t>Источник: исследование </a:t>
            </a:r>
            <a:r>
              <a:rPr lang="ru-RU" sz="1000" dirty="0" err="1" smtClean="0"/>
              <a:t>gemiusAdHoc</a:t>
            </a:r>
            <a:r>
              <a:rPr lang="ru-RU" sz="1000" dirty="0" smtClean="0"/>
              <a:t>, декабрь 2015</a:t>
            </a:r>
          </a:p>
          <a:p>
            <a:r>
              <a:rPr lang="en-US" sz="1000" dirty="0" smtClean="0"/>
              <a:t>N=</a:t>
            </a:r>
            <a:r>
              <a:rPr lang="ru-RU" sz="1000" dirty="0" smtClean="0"/>
              <a:t>288</a:t>
            </a:r>
            <a:endParaRPr lang="uk-UA" sz="1000" dirty="0">
              <a:solidFill>
                <a:srgbClr val="C00000"/>
              </a:solidFill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980362874"/>
              </p:ext>
            </p:extLst>
          </p:nvPr>
        </p:nvGraphicFramePr>
        <p:xfrm>
          <a:off x="683568" y="843558"/>
          <a:ext cx="8280920" cy="38884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300192" y="1991618"/>
            <a:ext cx="269979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47% опрошенных считают, что государство с помощью системы распределения затыкает дыры там, где никто не хочет работать из-за плохих условий труда и жизни. </a:t>
            </a:r>
          </a:p>
        </p:txBody>
      </p:sp>
    </p:spTree>
    <p:extLst>
      <p:ext uri="{BB962C8B-B14F-4D97-AF65-F5344CB8AC3E}">
        <p14:creationId xmlns:p14="http://schemas.microsoft.com/office/powerpoint/2010/main" val="3011542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i="1" dirty="0" smtClean="0"/>
              <a:t>Какой ВУЗ Вы окончили? </a:t>
            </a:r>
            <a:endParaRPr lang="uk-UA" i="1" dirty="0"/>
          </a:p>
        </p:txBody>
      </p:sp>
      <p:sp>
        <p:nvSpPr>
          <p:cNvPr id="11" name="TextBox 10"/>
          <p:cNvSpPr txBox="1"/>
          <p:nvPr/>
        </p:nvSpPr>
        <p:spPr>
          <a:xfrm>
            <a:off x="683568" y="4763928"/>
            <a:ext cx="80648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/>
              <a:t>Источник: исследование </a:t>
            </a:r>
            <a:r>
              <a:rPr lang="ru-RU" sz="1000" dirty="0" err="1" smtClean="0"/>
              <a:t>gemiusAdHoc</a:t>
            </a:r>
            <a:r>
              <a:rPr lang="ru-RU" sz="1000" dirty="0" smtClean="0"/>
              <a:t>, декабрь 2015</a:t>
            </a:r>
          </a:p>
          <a:p>
            <a:r>
              <a:rPr lang="en-US" sz="1000" dirty="0" smtClean="0"/>
              <a:t>N=</a:t>
            </a:r>
            <a:r>
              <a:rPr lang="ru-RU" sz="1000" dirty="0" smtClean="0"/>
              <a:t>288</a:t>
            </a:r>
            <a:endParaRPr lang="uk-UA" sz="1000" dirty="0">
              <a:solidFill>
                <a:srgbClr val="C00000"/>
              </a:solidFill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980362874"/>
              </p:ext>
            </p:extLst>
          </p:nvPr>
        </p:nvGraphicFramePr>
        <p:xfrm>
          <a:off x="683568" y="1203598"/>
          <a:ext cx="8280920" cy="35283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211960" y="2811581"/>
            <a:ext cx="26642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Большинство опрошенных окончили </a:t>
            </a:r>
            <a:r>
              <a:rPr lang="ru-RU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беларуский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ВУЗ. </a:t>
            </a:r>
          </a:p>
        </p:txBody>
      </p:sp>
    </p:spTree>
    <p:extLst>
      <p:ext uri="{BB962C8B-B14F-4D97-AF65-F5344CB8AC3E}">
        <p14:creationId xmlns:p14="http://schemas.microsoft.com/office/powerpoint/2010/main" val="3011542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755576" y="0"/>
            <a:ext cx="6768752" cy="771549"/>
          </a:xfrm>
        </p:spPr>
        <p:txBody>
          <a:bodyPr/>
          <a:lstStyle/>
          <a:p>
            <a:pPr algn="ctr"/>
            <a:r>
              <a:rPr lang="ru-RU" i="1" dirty="0" smtClean="0"/>
              <a:t>Если </a:t>
            </a:r>
            <a:r>
              <a:rPr lang="ru-RU" i="1" dirty="0" err="1" smtClean="0"/>
              <a:t>беларуский</a:t>
            </a:r>
            <a:r>
              <a:rPr lang="ru-RU" i="1" dirty="0" smtClean="0"/>
              <a:t>, то укажите, какой именно:</a:t>
            </a:r>
            <a:endParaRPr lang="uk-UA" i="1" dirty="0"/>
          </a:p>
        </p:txBody>
      </p:sp>
      <p:sp>
        <p:nvSpPr>
          <p:cNvPr id="11" name="TextBox 10"/>
          <p:cNvSpPr txBox="1"/>
          <p:nvPr/>
        </p:nvSpPr>
        <p:spPr>
          <a:xfrm>
            <a:off x="683568" y="4763928"/>
            <a:ext cx="80648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/>
              <a:t>Источник: исследование </a:t>
            </a:r>
            <a:r>
              <a:rPr lang="ru-RU" sz="1000" dirty="0" err="1" smtClean="0"/>
              <a:t>gemiusAdHoc</a:t>
            </a:r>
            <a:r>
              <a:rPr lang="ru-RU" sz="1000" dirty="0" smtClean="0"/>
              <a:t>, декабрь 2015</a:t>
            </a:r>
          </a:p>
          <a:p>
            <a:r>
              <a:rPr lang="en-US" sz="1000" dirty="0" smtClean="0"/>
              <a:t>N=</a:t>
            </a:r>
            <a:r>
              <a:rPr lang="ru-RU" sz="1000" dirty="0" smtClean="0"/>
              <a:t>288</a:t>
            </a:r>
            <a:endParaRPr lang="uk-UA" sz="1000" dirty="0">
              <a:solidFill>
                <a:srgbClr val="C00000"/>
              </a:solidFill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1421091118"/>
              </p:ext>
            </p:extLst>
          </p:nvPr>
        </p:nvGraphicFramePr>
        <p:xfrm>
          <a:off x="-2268760" y="699542"/>
          <a:ext cx="10836696" cy="4104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644008" y="2357467"/>
            <a:ext cx="3024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Большинство опрошенных обучались в университете.</a:t>
            </a:r>
          </a:p>
        </p:txBody>
      </p:sp>
    </p:spTree>
    <p:extLst>
      <p:ext uri="{BB962C8B-B14F-4D97-AF65-F5344CB8AC3E}">
        <p14:creationId xmlns:p14="http://schemas.microsoft.com/office/powerpoint/2010/main" val="114114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4932040" y="843558"/>
          <a:ext cx="4032448" cy="37837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4441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8803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23028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i="1" dirty="0" smtClean="0"/>
                        <a:t>Название</a:t>
                      </a:r>
                      <a:r>
                        <a:rPr lang="ru-RU" sz="1000" i="1" baseline="0" dirty="0" smtClean="0"/>
                        <a:t> университета</a:t>
                      </a:r>
                      <a:endParaRPr lang="uk-UA" sz="1000" i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/>
                        <a:t>%</a:t>
                      </a:r>
                      <a:endParaRPr lang="uk-UA" sz="1000" dirty="0" smtClean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88208">
                <a:tc>
                  <a:txBody>
                    <a:bodyPr/>
                    <a:lstStyle/>
                    <a:p>
                      <a:pPr algn="ctr" fontAlgn="t"/>
                      <a:r>
                        <a:rPr lang="uk-UA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Белорусский торгово-экономический университет потребительской 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uk-UA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1%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44016">
                <a:tc>
                  <a:txBody>
                    <a:bodyPr/>
                    <a:lstStyle/>
                    <a:p>
                      <a:pPr algn="ctr" fontAlgn="t"/>
                      <a:r>
                        <a:rPr lang="uk-UA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Гродненский государственный аграрный университет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uk-UA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1%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24574">
                <a:tc>
                  <a:txBody>
                    <a:bodyPr/>
                    <a:lstStyle/>
                    <a:p>
                      <a:pPr algn="ctr" fontAlgn="t"/>
                      <a:r>
                        <a:rPr lang="uk-UA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Минский  университет управления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uk-UA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1%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38678">
                <a:tc>
                  <a:txBody>
                    <a:bodyPr/>
                    <a:lstStyle/>
                    <a:p>
                      <a:pPr algn="ctr" fontAlgn="t"/>
                      <a:r>
                        <a:rPr lang="uk-UA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Полесский государственный университет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uk-UA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,9%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52922">
                <a:tc>
                  <a:txBody>
                    <a:bodyPr/>
                    <a:lstStyle/>
                    <a:p>
                      <a:pPr algn="ctr" fontAlgn="t"/>
                      <a:r>
                        <a:rPr lang="uk-UA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Витебский государственный технологический университет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uk-UA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,9%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52287">
                <a:tc>
                  <a:txBody>
                    <a:bodyPr/>
                    <a:lstStyle/>
                    <a:p>
                      <a:pPr algn="ctr" fontAlgn="t"/>
                      <a:r>
                        <a:rPr lang="uk-UA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Белорусский государственный университет транспорта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uk-UA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,9%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144016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Гомельский государственный университет имени Ф Скорины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uk-UA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,9%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141347">
                <a:tc>
                  <a:txBody>
                    <a:bodyPr/>
                    <a:lstStyle/>
                    <a:p>
                      <a:pPr algn="ctr" fontAlgn="t"/>
                      <a:r>
                        <a:rPr lang="uk-UA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Мозырьский государственный педагогический университет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uk-UA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,9%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152922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Белорусский государственный университет культуры и искусств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uk-UA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,4%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152922">
                <a:tc>
                  <a:txBody>
                    <a:bodyPr/>
                    <a:lstStyle/>
                    <a:p>
                      <a:pPr algn="ctr" fontAlgn="t"/>
                      <a:r>
                        <a:rPr lang="uk-UA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Гомельский государственный медицинский университет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uk-UA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,4%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192874">
                <a:tc>
                  <a:txBody>
                    <a:bodyPr/>
                    <a:lstStyle/>
                    <a:p>
                      <a:pPr algn="ctr" fontAlgn="t"/>
                      <a:r>
                        <a:rPr lang="uk-UA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Гродненский государственный медицинский университет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uk-UA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,4%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144016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Могилевский государственный университет имени А А  Кулешова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uk-UA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,4%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141347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Международный государственный экологический университет им  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А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uk-UA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,0%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210686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ГОУВПО "Московский государственный университет экономики, 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uk-UA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,0%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152922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"Российский государственный социальный университет" в г  Минске 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uk-UA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,0%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  <a:tr h="152922">
                <a:tc>
                  <a:txBody>
                    <a:bodyPr/>
                    <a:lstStyle/>
                    <a:p>
                      <a:pPr algn="ctr" fontAlgn="t"/>
                      <a:r>
                        <a:rPr lang="uk-UA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Витебский государственный медицинский университет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uk-UA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,0%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="" xmlns:a16="http://schemas.microsoft.com/office/drawing/2014/main" val="10016"/>
                  </a:ext>
                </a:extLst>
              </a:tr>
              <a:tr h="152922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УО ФПБ «Международный университет «МИТСО»  Витебский филиал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uk-UA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,0%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="" xmlns:a16="http://schemas.microsoft.com/office/drawing/2014/main" val="10017"/>
                  </a:ext>
                </a:extLst>
              </a:tr>
              <a:tr h="152922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УО ФПБ «Международный университет «МИТСО»  Гомельский филиал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uk-UA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,0%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="" xmlns:a16="http://schemas.microsoft.com/office/drawing/2014/main" val="10018"/>
                  </a:ext>
                </a:extLst>
              </a:tr>
              <a:tr h="152922">
                <a:tc>
                  <a:txBody>
                    <a:bodyPr/>
                    <a:lstStyle/>
                    <a:p>
                      <a:pPr algn="ctr" fontAlgn="t"/>
                      <a:r>
                        <a:rPr lang="uk-UA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Могилевский государственный университет продовольствия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uk-UA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,0%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="" xmlns:a16="http://schemas.microsoft.com/office/drawing/2014/main" val="10019"/>
                  </a:ext>
                </a:extLst>
              </a:tr>
              <a:tr h="152922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УО "Белорусский государственный экономический университет"  Бобр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uk-UA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,0%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="" xmlns:a16="http://schemas.microsoft.com/office/drawing/2014/main" val="10020"/>
                  </a:ext>
                </a:extLst>
              </a:tr>
            </a:tbl>
          </a:graphicData>
        </a:graphic>
      </p:graphicFrame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/>
              <a:t>Тип ВУЗа в Беларуси – университет</a:t>
            </a:r>
            <a:endParaRPr lang="uk-UA" i="1" dirty="0"/>
          </a:p>
        </p:txBody>
      </p:sp>
      <p:sp>
        <p:nvSpPr>
          <p:cNvPr id="11" name="TextBox 10"/>
          <p:cNvSpPr txBox="1"/>
          <p:nvPr/>
        </p:nvSpPr>
        <p:spPr>
          <a:xfrm>
            <a:off x="683568" y="4763928"/>
            <a:ext cx="80648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/>
              <a:t>Источник: исследование </a:t>
            </a:r>
            <a:r>
              <a:rPr lang="ru-RU" sz="1000" dirty="0" err="1" smtClean="0"/>
              <a:t>gemiusAdHoc</a:t>
            </a:r>
            <a:r>
              <a:rPr lang="ru-RU" sz="1000" dirty="0" smtClean="0"/>
              <a:t>, декабрь 2015</a:t>
            </a:r>
          </a:p>
          <a:p>
            <a:r>
              <a:rPr lang="en-US" sz="1000" dirty="0" smtClean="0"/>
              <a:t>N=</a:t>
            </a:r>
            <a:r>
              <a:rPr lang="ru-RU" sz="1000" dirty="0" smtClean="0"/>
              <a:t>234</a:t>
            </a:r>
            <a:endParaRPr lang="uk-UA" sz="1000" dirty="0">
              <a:solidFill>
                <a:srgbClr val="C00000"/>
              </a:solidFill>
            </a:endParaRPr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/>
        </p:nvGraphicFramePr>
        <p:xfrm>
          <a:off x="683568" y="843559"/>
          <a:ext cx="4032448" cy="38245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3855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9389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23009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i="1" dirty="0" smtClean="0"/>
                        <a:t>Название</a:t>
                      </a:r>
                      <a:r>
                        <a:rPr lang="ru-RU" sz="1000" i="1" baseline="0" dirty="0" smtClean="0"/>
                        <a:t> университета</a:t>
                      </a:r>
                      <a:endParaRPr lang="uk-UA" sz="1000" i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/>
                        <a:t>%</a:t>
                      </a:r>
                      <a:endParaRPr lang="uk-UA" sz="1000" b="1" dirty="0" smtClean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38418">
                <a:tc>
                  <a:txBody>
                    <a:bodyPr/>
                    <a:lstStyle/>
                    <a:p>
                      <a:pPr algn="ctr" fontAlgn="t"/>
                      <a:r>
                        <a:rPr lang="uk-UA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Белорусский национальный технический университет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uk-UA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16%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69095">
                <a:tc>
                  <a:txBody>
                    <a:bodyPr/>
                    <a:lstStyle/>
                    <a:p>
                      <a:pPr algn="ctr" fontAlgn="t"/>
                      <a:r>
                        <a:rPr lang="uk-UA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Белорусский государственный университет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uk-UA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14%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38418">
                <a:tc>
                  <a:txBody>
                    <a:bodyPr/>
                    <a:lstStyle/>
                    <a:p>
                      <a:pPr algn="ctr" fontAlgn="t"/>
                      <a:r>
                        <a:rPr lang="uk-UA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Белорусский государственный экономический университет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uk-UA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11%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67847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Белорусский государственный университет информатики и радиоэле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uk-UA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10%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38418">
                <a:tc>
                  <a:txBody>
                    <a:bodyPr/>
                    <a:lstStyle/>
                    <a:p>
                      <a:pPr algn="ctr" fontAlgn="t"/>
                      <a:r>
                        <a:rPr lang="uk-UA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Белорусский государственный технологический университет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uk-UA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6%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38418">
                <a:tc>
                  <a:txBody>
                    <a:bodyPr/>
                    <a:lstStyle/>
                    <a:p>
                      <a:pPr algn="ctr" fontAlgn="t"/>
                      <a:r>
                        <a:rPr lang="uk-UA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Международный университет "МИТСО"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uk-UA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5%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67847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Белорусский государственный педагогический университет им  М 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Танка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uk-UA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4%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184907">
                <a:tc>
                  <a:txBody>
                    <a:bodyPr/>
                    <a:lstStyle/>
                    <a:p>
                      <a:pPr algn="ctr" fontAlgn="t"/>
                      <a:r>
                        <a:rPr lang="uk-UA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Полоцкий государственный университет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uk-UA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3%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161172">
                <a:tc>
                  <a:txBody>
                    <a:bodyPr/>
                    <a:lstStyle/>
                    <a:p>
                      <a:pPr algn="ctr" fontAlgn="t"/>
                      <a:r>
                        <a:rPr lang="uk-UA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Минский государственный лингвистический университет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uk-UA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3%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67847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Белорусский государственный аграрный технический университет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uk-UA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3%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138418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Брестский государственный университет имени А С  Пушкина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uk-UA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3%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138418">
                <a:tc>
                  <a:txBody>
                    <a:bodyPr/>
                    <a:lstStyle/>
                    <a:p>
                      <a:pPr algn="ctr" fontAlgn="t"/>
                      <a:r>
                        <a:rPr lang="uk-UA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Белорусско-российский университет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uk-UA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3%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267847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Гомельский государственный технический университет имени П О  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Сухого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uk-UA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2%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138418">
                <a:tc>
                  <a:txBody>
                    <a:bodyPr/>
                    <a:lstStyle/>
                    <a:p>
                      <a:pPr algn="ctr" fontAlgn="t"/>
                      <a:r>
                        <a:rPr lang="uk-UA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Барановичский государственный университет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uk-UA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2%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138418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Гродненский государственный университет имени Янки Купалы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uk-UA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2%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  <a:tr h="161899">
                <a:tc>
                  <a:txBody>
                    <a:bodyPr/>
                    <a:lstStyle/>
                    <a:p>
                      <a:pPr algn="ctr" fontAlgn="t"/>
                      <a:r>
                        <a:rPr lang="uk-UA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Белорусский государственный медицинский университет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uk-UA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1%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="" xmlns:a16="http://schemas.microsoft.com/office/drawing/2014/main" val="10016"/>
                  </a:ext>
                </a:extLst>
              </a:tr>
              <a:tr h="138418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Белорусский государственный университет физической культуры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uk-UA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1%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="" xmlns:a16="http://schemas.microsoft.com/office/drawing/2014/main" val="10017"/>
                  </a:ext>
                </a:extLst>
              </a:tr>
              <a:tr h="173158">
                <a:tc>
                  <a:txBody>
                    <a:bodyPr/>
                    <a:lstStyle/>
                    <a:p>
                      <a:pPr algn="ctr" fontAlgn="t"/>
                      <a:r>
                        <a:rPr lang="uk-UA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Брестский государственный технический университет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uk-UA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1%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="" xmlns:a16="http://schemas.microsoft.com/office/drawing/2014/main" val="10018"/>
                  </a:ext>
                </a:extLst>
              </a:tr>
              <a:tr h="274933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Витебский государственный университет имени П М  Машерова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uk-UA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1%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="" xmlns:a16="http://schemas.microsoft.com/office/drawing/2014/main" val="100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11542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/>
              <a:t>Тип ВУЗа в Беларуси – институт</a:t>
            </a:r>
            <a:endParaRPr lang="uk-UA" i="1" dirty="0"/>
          </a:p>
        </p:txBody>
      </p:sp>
      <p:sp>
        <p:nvSpPr>
          <p:cNvPr id="11" name="TextBox 10"/>
          <p:cNvSpPr txBox="1"/>
          <p:nvPr/>
        </p:nvSpPr>
        <p:spPr>
          <a:xfrm>
            <a:off x="683568" y="4763928"/>
            <a:ext cx="80648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/>
              <a:t>Источник: исследование </a:t>
            </a:r>
            <a:r>
              <a:rPr lang="ru-RU" sz="1000" dirty="0" err="1" smtClean="0"/>
              <a:t>gemiusAdHoc</a:t>
            </a:r>
            <a:r>
              <a:rPr lang="ru-RU" sz="1000" dirty="0" smtClean="0"/>
              <a:t>, декабрь 2015</a:t>
            </a:r>
          </a:p>
          <a:p>
            <a:r>
              <a:rPr lang="en-US" sz="1000" dirty="0" smtClean="0"/>
              <a:t>N=</a:t>
            </a:r>
            <a:r>
              <a:rPr lang="ru-RU" sz="1000" dirty="0" smtClean="0"/>
              <a:t>18</a:t>
            </a:r>
            <a:endParaRPr lang="uk-UA" sz="1000" dirty="0">
              <a:solidFill>
                <a:srgbClr val="C00000"/>
              </a:solidFill>
            </a:endParaRPr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/>
        </p:nvGraphicFramePr>
        <p:xfrm>
          <a:off x="1259632" y="987574"/>
          <a:ext cx="7128792" cy="36109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5565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7313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26906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i="1" dirty="0" smtClean="0"/>
                        <a:t>Название</a:t>
                      </a:r>
                      <a:r>
                        <a:rPr lang="ru-RU" sz="1800" i="1" baseline="0" dirty="0" smtClean="0"/>
                        <a:t> института</a:t>
                      </a:r>
                      <a:endParaRPr lang="uk-UA" sz="1800" i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%</a:t>
                      </a:r>
                      <a:endParaRPr lang="uk-UA" sz="1400" dirty="0" smtClean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63005">
                <a:tc>
                  <a:txBody>
                    <a:bodyPr/>
                    <a:lstStyle/>
                    <a:p>
                      <a:pPr algn="ctr" fontAlgn="t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Минский  университет управления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uk-UA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22%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63005">
                <a:tc>
                  <a:txBody>
                    <a:bodyPr/>
                    <a:lstStyle/>
                    <a:p>
                      <a:pPr algn="ctr" fontAlgn="t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Институт предпринимательской деятельности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uk-UA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17%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6300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Институт современных знаний им  А М  Широкова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uk-UA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17%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63005">
                <a:tc>
                  <a:txBody>
                    <a:bodyPr/>
                    <a:lstStyle/>
                    <a:p>
                      <a:pPr algn="ctr" fontAlgn="t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Институт парламентаризма и предпринимательства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uk-UA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11%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18262">
                <a:tc>
                  <a:txBody>
                    <a:bodyPr/>
                    <a:lstStyle/>
                    <a:p>
                      <a:pPr algn="ctr" fontAlgn="t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Белорусский институт правоведения (БИП)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uk-UA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11%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92949">
                <a:tc>
                  <a:txBody>
                    <a:bodyPr/>
                    <a:lstStyle/>
                    <a:p>
                      <a:pPr algn="ctr" fontAlgn="t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Командно-инженерный институт МЧС РБ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uk-UA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6%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192949">
                <a:tc>
                  <a:txBody>
                    <a:bodyPr/>
                    <a:lstStyle/>
                    <a:p>
                      <a:pPr algn="ctr" fontAlgn="t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Международный гуманитарно-экономический институт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uk-UA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6%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6300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Частный институт управления и предпринимательства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uk-UA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6%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6300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Гомельский инженерный институт МЧС Республики Беларусь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uk-UA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6%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6300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Институт пограничной службы Республики Беларусь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uk-UA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,0%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11542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/>
              <a:t>Тип ВУЗа в Беларуси – академия</a:t>
            </a:r>
            <a:endParaRPr lang="uk-UA" i="1" dirty="0"/>
          </a:p>
        </p:txBody>
      </p:sp>
      <p:sp>
        <p:nvSpPr>
          <p:cNvPr id="11" name="TextBox 10"/>
          <p:cNvSpPr txBox="1"/>
          <p:nvPr/>
        </p:nvSpPr>
        <p:spPr>
          <a:xfrm>
            <a:off x="683568" y="4763928"/>
            <a:ext cx="80648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/>
              <a:t>Источник: исследование </a:t>
            </a:r>
            <a:r>
              <a:rPr lang="ru-RU" sz="1000" dirty="0" err="1" smtClean="0"/>
              <a:t>gemiusAdHoc</a:t>
            </a:r>
            <a:r>
              <a:rPr lang="ru-RU" sz="1000" dirty="0" smtClean="0"/>
              <a:t>, декабрь 2015</a:t>
            </a:r>
          </a:p>
          <a:p>
            <a:r>
              <a:rPr lang="en-US" sz="1000" dirty="0" smtClean="0"/>
              <a:t>N=</a:t>
            </a:r>
            <a:r>
              <a:rPr lang="ru-RU" sz="1000" dirty="0" smtClean="0"/>
              <a:t>13</a:t>
            </a:r>
            <a:endParaRPr lang="uk-UA" sz="1000" dirty="0">
              <a:solidFill>
                <a:srgbClr val="C00000"/>
              </a:solidFill>
            </a:endParaRPr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/>
        </p:nvGraphicFramePr>
        <p:xfrm>
          <a:off x="1331640" y="1347614"/>
          <a:ext cx="7128792" cy="25719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5565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7313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3204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i="1" dirty="0" smtClean="0"/>
                        <a:t>Название</a:t>
                      </a:r>
                      <a:r>
                        <a:rPr lang="ru-RU" sz="1200" i="1" baseline="0" dirty="0" smtClean="0"/>
                        <a:t> академии</a:t>
                      </a:r>
                      <a:endParaRPr lang="uk-UA" sz="1200" i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%</a:t>
                      </a:r>
                      <a:endParaRPr lang="uk-UA" sz="1200" dirty="0" smtClean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56648">
                <a:tc>
                  <a:txBody>
                    <a:bodyPr/>
                    <a:lstStyle/>
                    <a:p>
                      <a:pPr algn="ctr" fontAlgn="t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Белорусская государственная сельскохозяйственная академия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uk-UA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38%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56648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Академия управления при президенте Республики Беларусь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uk-UA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15%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56648">
                <a:tc>
                  <a:txBody>
                    <a:bodyPr/>
                    <a:lstStyle/>
                    <a:p>
                      <a:pPr algn="ctr" fontAlgn="t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Белорусская государственная академия музыки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uk-UA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15%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56648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Академия Министерства внутренних дел Республики Беларусь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uk-UA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8%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56648">
                <a:tc>
                  <a:txBody>
                    <a:bodyPr/>
                    <a:lstStyle/>
                    <a:p>
                      <a:pPr algn="ctr" fontAlgn="t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Белорусская государственная академия искусств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uk-UA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8%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56648">
                <a:tc>
                  <a:txBody>
                    <a:bodyPr/>
                    <a:lstStyle/>
                    <a:p>
                      <a:pPr algn="ctr" fontAlgn="t"/>
                      <a:r>
                        <a:rPr lang="uk-UA" sz="12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Военная</a:t>
                      </a:r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uk-UA" sz="12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академия</a:t>
                      </a:r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uk-UA" sz="12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Республики</a:t>
                      </a:r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uk-UA" sz="12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Беларусь</a:t>
                      </a:r>
                      <a:endParaRPr lang="uk-UA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uk-UA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8%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11542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/>
              <a:t>Тип ВУЗа в Беларуси –колледж</a:t>
            </a:r>
            <a:endParaRPr lang="uk-UA" i="1" dirty="0"/>
          </a:p>
        </p:txBody>
      </p:sp>
      <p:sp>
        <p:nvSpPr>
          <p:cNvPr id="11" name="TextBox 10"/>
          <p:cNvSpPr txBox="1"/>
          <p:nvPr/>
        </p:nvSpPr>
        <p:spPr>
          <a:xfrm>
            <a:off x="683568" y="4763928"/>
            <a:ext cx="80648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/>
              <a:t>Источник: исследование </a:t>
            </a:r>
            <a:r>
              <a:rPr lang="ru-RU" sz="1000" dirty="0" err="1" smtClean="0"/>
              <a:t>gemiusAdHoc</a:t>
            </a:r>
            <a:r>
              <a:rPr lang="ru-RU" sz="1000" dirty="0" smtClean="0"/>
              <a:t>, декабрь 2015</a:t>
            </a:r>
          </a:p>
          <a:p>
            <a:r>
              <a:rPr lang="en-US" sz="1000" dirty="0" smtClean="0"/>
              <a:t>N=</a:t>
            </a:r>
            <a:r>
              <a:rPr lang="ru-RU" sz="1000" dirty="0" smtClean="0"/>
              <a:t>13</a:t>
            </a:r>
            <a:endParaRPr lang="uk-UA" sz="1000" dirty="0">
              <a:solidFill>
                <a:srgbClr val="C00000"/>
              </a:solidFill>
            </a:endParaRP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1331640" y="1549082"/>
          <a:ext cx="7128792" cy="22468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5095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7784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4442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i="1" dirty="0" smtClean="0"/>
                        <a:t>Название</a:t>
                      </a:r>
                      <a:r>
                        <a:rPr lang="ru-RU" i="1" baseline="0" dirty="0" smtClean="0"/>
                        <a:t> колледжа</a:t>
                      </a:r>
                      <a:endParaRPr lang="uk-UA" i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i="1" dirty="0" smtClean="0"/>
                        <a:t>%</a:t>
                      </a:r>
                      <a:endParaRPr lang="uk-UA" i="1" dirty="0" smtClean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50595">
                <a:tc>
                  <a:txBody>
                    <a:bodyPr/>
                    <a:lstStyle/>
                    <a:p>
                      <a:pPr algn="ctr" fontAlgn="t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Высший государственный колледж связи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uk-UA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54%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5059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Минский государственный высший радиотехнический колледж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uk-UA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31%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5059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Минский государственный высший авиационный колледж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uk-UA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8%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5059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УО "Могилевский высший колледж МВД Республики Беларусь"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uk-UA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8%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11542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2771800" y="2571750"/>
            <a:ext cx="6372200" cy="1745044"/>
          </a:xfrm>
          <a:prstGeom prst="rect">
            <a:avLst/>
          </a:prstGeom>
          <a:solidFill>
            <a:schemeClr val="bg1">
              <a:lumMod val="75000"/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468000" rtlCol="0" anchor="ctr"/>
          <a:lstStyle/>
          <a:p>
            <a:pPr algn="r"/>
            <a:r>
              <a:rPr lang="ru-RU" sz="3600" dirty="0" smtClean="0">
                <a:ea typeface="Roboto Condensed" panose="02000000000000000000" pitchFamily="2" charset="0"/>
              </a:rPr>
              <a:t>Студенты в настоящее время</a:t>
            </a:r>
            <a:endParaRPr lang="en-US" sz="3600" dirty="0">
              <a:ea typeface="Roboto Condens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1186593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/>
              <a:t>Где Вы обучаетесь? </a:t>
            </a:r>
            <a:endParaRPr lang="uk-UA" i="1" dirty="0"/>
          </a:p>
        </p:txBody>
      </p:sp>
      <p:graphicFrame>
        <p:nvGraphicFramePr>
          <p:cNvPr id="9" name="Диаграмма 8"/>
          <p:cNvGraphicFramePr/>
          <p:nvPr/>
        </p:nvGraphicFramePr>
        <p:xfrm>
          <a:off x="827584" y="1059582"/>
          <a:ext cx="5184576" cy="36161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6084168" y="1203598"/>
            <a:ext cx="273630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Большинство  опрошенных (</a:t>
            </a:r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84%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) – обучаются в Беларуси и  </a:t>
            </a:r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16%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- обучаются за рубежом.</a:t>
            </a:r>
            <a:endParaRPr lang="uk-UA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30722" name="Picture 2" descr="http://referz.ru/img/forma_obucheniy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4208" y="2787774"/>
            <a:ext cx="2016224" cy="1800200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683568" y="4763928"/>
            <a:ext cx="80648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/>
              <a:t>Источник: исследование </a:t>
            </a:r>
            <a:r>
              <a:rPr lang="ru-RU" sz="1000" dirty="0" err="1" smtClean="0"/>
              <a:t>gemiusAdHoc</a:t>
            </a:r>
            <a:r>
              <a:rPr lang="ru-RU" sz="1000" dirty="0" smtClean="0"/>
              <a:t>, декабрь 2015</a:t>
            </a:r>
          </a:p>
          <a:p>
            <a:r>
              <a:rPr lang="en-US" sz="1000" dirty="0" smtClean="0"/>
              <a:t>N=</a:t>
            </a:r>
            <a:r>
              <a:rPr lang="ru-RU" sz="1000" dirty="0" smtClean="0"/>
              <a:t>232</a:t>
            </a:r>
            <a:endParaRPr lang="uk-UA" sz="1000" dirty="0"/>
          </a:p>
        </p:txBody>
      </p:sp>
    </p:spTree>
    <p:extLst>
      <p:ext uri="{BB962C8B-B14F-4D97-AF65-F5344CB8AC3E}">
        <p14:creationId xmlns:p14="http://schemas.microsoft.com/office/powerpoint/2010/main" val="3011542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/>
              <a:t>Форма обучения в ВУЗе за рубежом</a:t>
            </a:r>
            <a:endParaRPr lang="uk-UA" i="1" dirty="0"/>
          </a:p>
        </p:txBody>
      </p:sp>
      <p:graphicFrame>
        <p:nvGraphicFramePr>
          <p:cNvPr id="9" name="Диаграмма 8"/>
          <p:cNvGraphicFramePr/>
          <p:nvPr/>
        </p:nvGraphicFramePr>
        <p:xfrm>
          <a:off x="827584" y="1059582"/>
          <a:ext cx="5400600" cy="36161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6084168" y="1419622"/>
            <a:ext cx="27363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У </a:t>
            </a:r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38%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очная форма обучения,</a:t>
            </a:r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32% 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- заочная и у </a:t>
            </a:r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30%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- дистанционная.</a:t>
            </a:r>
            <a:endParaRPr lang="uk-UA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3568" y="4763928"/>
            <a:ext cx="80648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/>
              <a:t>Источник: исследование </a:t>
            </a:r>
            <a:r>
              <a:rPr lang="ru-RU" sz="1000" dirty="0" err="1" smtClean="0"/>
              <a:t>gemiusAdHoc</a:t>
            </a:r>
            <a:r>
              <a:rPr lang="ru-RU" sz="1000" dirty="0" smtClean="0"/>
              <a:t>, декабрь 2015</a:t>
            </a:r>
          </a:p>
          <a:p>
            <a:r>
              <a:rPr lang="en-US" sz="1000" dirty="0" smtClean="0"/>
              <a:t>N=</a:t>
            </a:r>
            <a:r>
              <a:rPr lang="ru-RU" sz="1000" dirty="0" smtClean="0"/>
              <a:t>37</a:t>
            </a:r>
            <a:endParaRPr lang="uk-UA" sz="1000" dirty="0"/>
          </a:p>
        </p:txBody>
      </p:sp>
      <p:pic>
        <p:nvPicPr>
          <p:cNvPr id="7" name="Picture 2" descr="http://activegroup.kg/images/ooooo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24128" y="2571750"/>
            <a:ext cx="3168352" cy="172819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11542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Диаграмма 6"/>
          <p:cNvGraphicFramePr/>
          <p:nvPr/>
        </p:nvGraphicFramePr>
        <p:xfrm>
          <a:off x="827584" y="843558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/>
              <a:t>Страна обучения в ВУЗе за рубежом</a:t>
            </a:r>
            <a:endParaRPr lang="uk-UA" i="1" dirty="0"/>
          </a:p>
        </p:txBody>
      </p:sp>
      <p:sp>
        <p:nvSpPr>
          <p:cNvPr id="10" name="TextBox 9"/>
          <p:cNvSpPr txBox="1"/>
          <p:nvPr/>
        </p:nvSpPr>
        <p:spPr>
          <a:xfrm>
            <a:off x="6876256" y="1491630"/>
            <a:ext cx="212372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Топ-3 стран по обучению за рубежом среди студентов, которые учатся в высшем учебном заведении Беларуси – это Германия, Англия/Россия, США.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3568" y="4763928"/>
            <a:ext cx="80648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/>
              <a:t>Источник: исследование </a:t>
            </a:r>
            <a:r>
              <a:rPr lang="ru-RU" sz="1000" dirty="0" err="1" smtClean="0"/>
              <a:t>gemiusAdHoc</a:t>
            </a:r>
            <a:r>
              <a:rPr lang="ru-RU" sz="1000" dirty="0" smtClean="0"/>
              <a:t>, декабрь 2015</a:t>
            </a:r>
          </a:p>
          <a:p>
            <a:r>
              <a:rPr lang="en-US" sz="1000" dirty="0" smtClean="0"/>
              <a:t>N=</a:t>
            </a:r>
            <a:r>
              <a:rPr lang="ru-RU" sz="1000" dirty="0" smtClean="0"/>
              <a:t>37</a:t>
            </a:r>
            <a:endParaRPr lang="uk-UA" sz="1000" dirty="0"/>
          </a:p>
        </p:txBody>
      </p:sp>
      <p:pic>
        <p:nvPicPr>
          <p:cNvPr id="2050" name="Picture 2" descr="http://www.ya-student.kz/upload/medialibrary/9ad/9ad7dc24cf160337fffa1e3fc0eeb4dc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5936" y="2571750"/>
            <a:ext cx="2592288" cy="170601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11542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i="1" dirty="0" smtClean="0"/>
              <a:t>Видите ли Вы преимущества в обучении за рубежом по сравнению с Беларусью?</a:t>
            </a:r>
            <a:endParaRPr lang="uk-UA" i="1" dirty="0"/>
          </a:p>
        </p:txBody>
      </p:sp>
      <p:sp>
        <p:nvSpPr>
          <p:cNvPr id="11" name="TextBox 10"/>
          <p:cNvSpPr txBox="1"/>
          <p:nvPr/>
        </p:nvSpPr>
        <p:spPr>
          <a:xfrm>
            <a:off x="683568" y="4763928"/>
            <a:ext cx="80648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/>
              <a:t>Источник: исследование </a:t>
            </a:r>
            <a:r>
              <a:rPr lang="ru-RU" sz="1000" dirty="0" err="1" smtClean="0"/>
              <a:t>gemiusAdHoc</a:t>
            </a:r>
            <a:r>
              <a:rPr lang="ru-RU" sz="1000" dirty="0" smtClean="0"/>
              <a:t>, декабрь 2015</a:t>
            </a:r>
          </a:p>
          <a:p>
            <a:r>
              <a:rPr lang="en-US" sz="1000" dirty="0" smtClean="0"/>
              <a:t>N=</a:t>
            </a:r>
            <a:r>
              <a:rPr lang="ru-RU" sz="1000" dirty="0" smtClean="0"/>
              <a:t>37</a:t>
            </a:r>
            <a:endParaRPr lang="uk-UA" sz="1000" dirty="0">
              <a:solidFill>
                <a:srgbClr val="C00000"/>
              </a:solidFill>
            </a:endParaRPr>
          </a:p>
        </p:txBody>
      </p:sp>
      <p:graphicFrame>
        <p:nvGraphicFramePr>
          <p:cNvPr id="9" name="Диаграмма 8"/>
          <p:cNvGraphicFramePr/>
          <p:nvPr/>
        </p:nvGraphicFramePr>
        <p:xfrm>
          <a:off x="755576" y="771550"/>
          <a:ext cx="8136904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3491880" y="1491630"/>
            <a:ext cx="37444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49%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студентов, которые обучаются за рубежом, видят преимущества в этом обучении по сравнению с Беларусью. </a:t>
            </a:r>
          </a:p>
        </p:txBody>
      </p:sp>
    </p:spTree>
    <p:extLst>
      <p:ext uri="{BB962C8B-B14F-4D97-AF65-F5344CB8AC3E}">
        <p14:creationId xmlns:p14="http://schemas.microsoft.com/office/powerpoint/2010/main" val="3011542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15205</TotalTime>
  <Words>3044</Words>
  <Application>Microsoft Office PowerPoint</Application>
  <PresentationFormat>Экран (16:9)</PresentationFormat>
  <Paragraphs>569</Paragraphs>
  <Slides>48</Slides>
  <Notes>45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48</vt:i4>
      </vt:variant>
    </vt:vector>
  </HeadingPairs>
  <TitlesOfParts>
    <vt:vector size="57" baseType="lpstr">
      <vt:lpstr>Arial</vt:lpstr>
      <vt:lpstr>Calibri</vt:lpstr>
      <vt:lpstr>Roboto</vt:lpstr>
      <vt:lpstr>Roboto </vt:lpstr>
      <vt:lpstr>Roboto Condensed</vt:lpstr>
      <vt:lpstr>Roboto Light</vt:lpstr>
      <vt:lpstr>Roboto Thin</vt:lpstr>
      <vt:lpstr>Verdana</vt:lpstr>
      <vt:lpstr>Motyw pakietu Office</vt:lpstr>
      <vt:lpstr>gemiusAdHoc о качестве образования выпускников и участии студентов в управлении вузом в Республике Беларусь   </vt:lpstr>
      <vt:lpstr>Как мы измеряем gemiusAdHoc?</vt:lpstr>
      <vt:lpstr>Презентация PowerPoint</vt:lpstr>
      <vt:lpstr>Являетесь ли Вы в настоящее время студентом высшего учебного заведения либо выпускником   последних трех лет (2012, 2013, 2014 гг )?</vt:lpstr>
      <vt:lpstr>Презентация PowerPoint</vt:lpstr>
      <vt:lpstr>Где Вы обучаетесь? </vt:lpstr>
      <vt:lpstr>Форма обучения в ВУЗе за рубежом</vt:lpstr>
      <vt:lpstr>Страна обучения в ВУЗе за рубежом</vt:lpstr>
      <vt:lpstr>Видите ли Вы преимущества в обучении за рубежом по сравнению с Беларусью?</vt:lpstr>
      <vt:lpstr>В чем Вы видите преимущества обучения за рубежом по сравнению с обучением в беларуском ВУЗе? </vt:lpstr>
      <vt:lpstr>Форма обучения в ВУЗе Беларуси</vt:lpstr>
      <vt:lpstr>Знаете ли Вы о движении студентов БГУ  «Студенты против»? </vt:lpstr>
      <vt:lpstr>Если Вы знаете об этом движении, то против чего оно направлено? </vt:lpstr>
      <vt:lpstr>Как Вы относитесь к этому движению?</vt:lpstr>
      <vt:lpstr>Есть ли в Вашем ВУЗе такое  или аналогичное движение за права студентов?</vt:lpstr>
      <vt:lpstr>Что, на Ваш взгляд, грозит студентам, которые участвуют  в таком движении?</vt:lpstr>
      <vt:lpstr>Известны ли Вам лично факты давления, запугивания или преследования администрацией вуза , факультета студентов, которые собирали подписи или подписывали обращения или как-то  иначе принимали участие в движении «Студенты против»?</vt:lpstr>
      <vt:lpstr>Оказывалось ли на Вас или на других студентов Вашего курса давление со стороны администрации с целью не допустить участия в движении «Студенты против»?</vt:lpstr>
      <vt:lpstr>Какую позицию занимают БРСМ, Студенческий профсоюз, официальные органы студенческого самоуправления в отношении целей движения «Студенты против»?</vt:lpstr>
      <vt:lpstr>Как можно, на Ваш взгляд, наиболее эффективно отстаивать интересы студентов в споре с администрацией вуза в современных условиях?</vt:lpstr>
      <vt:lpstr>В мае 2015 г. Беларусь приняли в Болонский процесс на условиях выполнения Дорожной карты реформирования высшего образования к 2018 г.. Знаете ли Вы о содержании этих условий и сроках их выполнения?</vt:lpstr>
      <vt:lpstr>Считаете ли Вы, что в ближайшие три года студенты смогут получить в вузах больше возможностей для участия в принятии решений, касающихся их интересов и прав?</vt:lpstr>
      <vt:lpstr>Нужен ли независимый студенческий мониторинг выполнения обязательств Дорожной карты Министерством образования и руководством вузов?</vt:lpstr>
      <vt:lpstr>Готовы ли лично Вы писать о позитивных и негативных переменах в вашем вузе на сайт http://bolognaby.org , если это поможет контролировать выполнение обязательств по реформированию беларуской высшей школы?</vt:lpstr>
      <vt:lpstr>Какие права студентов, на Ваш взгляд, нарушаются и требуют защиты в Вашем ВУЗе?</vt:lpstr>
      <vt:lpstr>Были ли Вы сами жертвой нарушения какого-либо из этих прав?</vt:lpstr>
      <vt:lpstr>Если были, то какие именно права были нарушены?</vt:lpstr>
      <vt:lpstr> Принимаете ли Вы сами участие в работе студенческих организаций?</vt:lpstr>
      <vt:lpstr>Укажите тип ВУЗа, в котором Вы обучаетесь:</vt:lpstr>
      <vt:lpstr>Тип ВУЗа в Беларуси – университет</vt:lpstr>
      <vt:lpstr>Тип ВУЗа в Беларуси – институт</vt:lpstr>
      <vt:lpstr>Тип ВУЗа в Беларуси – академия</vt:lpstr>
      <vt:lpstr>Тип ВУЗа в Беларуси –колледж</vt:lpstr>
      <vt:lpstr>Презентация PowerPoint</vt:lpstr>
      <vt:lpstr>Какая форма обучения у Вас была?</vt:lpstr>
      <vt:lpstr>Вы учились на бюджете или на платном?</vt:lpstr>
      <vt:lpstr>Вы получили диплом:</vt:lpstr>
      <vt:lpstr>Смогли ли Вы устроиться на работу после получения диплома?</vt:lpstr>
      <vt:lpstr>Кто помог Вам в трудоустройстве, если Вы самостоятельно искали работу?</vt:lpstr>
      <vt:lpstr>Как Вы оцениваете подготовку, полученную в ВУЗе?</vt:lpstr>
      <vt:lpstr>Была ли полезна производственная практика для подготовки к самостоятельной работе по специальности?</vt:lpstr>
      <vt:lpstr>Как Вы оцениваете существующую в Беларуси систему распределения молодых специалистов?</vt:lpstr>
      <vt:lpstr>Какой ВУЗ Вы окончили? </vt:lpstr>
      <vt:lpstr>Если беларуский, то укажите, какой именно:</vt:lpstr>
      <vt:lpstr>Тип ВУЗа в Беларуси – университет</vt:lpstr>
      <vt:lpstr>Тип ВУЗа в Беларуси – институт</vt:lpstr>
      <vt:lpstr>Тип ВУЗа в Беларуси – академия</vt:lpstr>
      <vt:lpstr>Тип ВУЗа в Беларуси –колледж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Mik Kosma</dc:creator>
  <cp:lastModifiedBy>TK</cp:lastModifiedBy>
  <cp:revision>739</cp:revision>
  <dcterms:created xsi:type="dcterms:W3CDTF">2014-11-06T10:50:04Z</dcterms:created>
  <dcterms:modified xsi:type="dcterms:W3CDTF">2016-01-05T18:13:36Z</dcterms:modified>
</cp:coreProperties>
</file>